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9"/>
  </p:notesMasterIdLst>
  <p:sldIdLst>
    <p:sldId id="256" r:id="rId2"/>
    <p:sldId id="261" r:id="rId3"/>
    <p:sldId id="262" r:id="rId4"/>
    <p:sldId id="257" r:id="rId5"/>
    <p:sldId id="258" r:id="rId6"/>
    <p:sldId id="259" r:id="rId7"/>
    <p:sldId id="264" r:id="rId8"/>
    <p:sldId id="260" r:id="rId9"/>
    <p:sldId id="265" r:id="rId10"/>
    <p:sldId id="263" r:id="rId11"/>
    <p:sldId id="266" r:id="rId12"/>
    <p:sldId id="267" r:id="rId13"/>
    <p:sldId id="269" r:id="rId14"/>
    <p:sldId id="271" r:id="rId15"/>
    <p:sldId id="272" r:id="rId16"/>
    <p:sldId id="274" r:id="rId17"/>
    <p:sldId id="270"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10/6/2021</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8EC7B5F6-49A7-45D5-A141-1F479B4D18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45AA019A-A1D3-4AF9-93E7-B9A9F979A2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67B1E6F4-85B8-4008-8289-1540AAEBF8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F6E911-A800-4A50-B314-826912C983F8}" type="slidenum">
              <a:rPr lang="en-US" altLang="en-US" smtClean="0">
                <a:latin typeface="Arial" panose="020B0604020202020204" pitchFamily="34" charset="0"/>
              </a:rPr>
              <a:pPr>
                <a:spcBef>
                  <a:spcPct val="0"/>
                </a:spcBef>
              </a:pPr>
              <a:t>2</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1981200" y="3962400"/>
            <a:ext cx="6511925"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westlaw.com/Link/Document/FullText?findType=L&amp;pubNum=1002112&amp;cite=ULUCCS2-708&amp;originatingDoc=I946d1244d8d511d9a489ee624f1f6e1a&amp;refType=LQ&amp;originationContext=document&amp;vr=3.0&amp;rs=cblt1.0&amp;transitionType=DocumentItem&amp;contextData=(sc.UserEnteredCita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law.cornell.edu/ucc/2/2-103#Buyer_2-103" TargetMode="External"/><Relationship Id="rId2" Type="http://schemas.openxmlformats.org/officeDocument/2006/relationships/hyperlink" Target="https://www.law.cornell.edu/ucc/2/2-723.html" TargetMode="External"/><Relationship Id="rId1" Type="http://schemas.openxmlformats.org/officeDocument/2006/relationships/slideLayout" Target="../slideLayouts/slideLayout2.xml"/><Relationship Id="rId5" Type="http://schemas.openxmlformats.org/officeDocument/2006/relationships/hyperlink" Target="https://www.law.cornell.edu/ucc/2/2-710.html" TargetMode="External"/><Relationship Id="rId4" Type="http://schemas.openxmlformats.org/officeDocument/2006/relationships/hyperlink" Target="https://www.law.cornell.edu/ucc/2/2-106#contract_2-106"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dirty="0"/>
              <a:t>UCC Damages Buyer Breach: Examples</a:t>
            </a:r>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D2A41-52D8-47C7-96AF-9544551C39BE}"/>
              </a:ext>
            </a:extLst>
          </p:cNvPr>
          <p:cNvSpPr>
            <a:spLocks noGrp="1"/>
          </p:cNvSpPr>
          <p:nvPr>
            <p:ph type="title"/>
          </p:nvPr>
        </p:nvSpPr>
        <p:spPr/>
        <p:txBody>
          <a:bodyPr/>
          <a:lstStyle/>
          <a:p>
            <a:r>
              <a:rPr lang="en-US" dirty="0" err="1"/>
              <a:t>Neri</a:t>
            </a:r>
            <a:r>
              <a:rPr lang="en-US" dirty="0"/>
              <a:t> v. Retail Marine</a:t>
            </a:r>
          </a:p>
        </p:txBody>
      </p:sp>
      <p:pic>
        <p:nvPicPr>
          <p:cNvPr id="4" name="Picture 3">
            <a:extLst>
              <a:ext uri="{FF2B5EF4-FFF2-40B4-BE49-F238E27FC236}">
                <a16:creationId xmlns:a16="http://schemas.microsoft.com/office/drawing/2014/main" id="{989157FB-DDE2-4DBE-A21D-F2209E7237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3562154"/>
            <a:ext cx="2696892" cy="1464328"/>
          </a:xfrm>
          <a:prstGeom prst="rect">
            <a:avLst/>
          </a:prstGeom>
        </p:spPr>
      </p:pic>
      <p:cxnSp>
        <p:nvCxnSpPr>
          <p:cNvPr id="6" name="Straight Arrow Connector 5">
            <a:extLst>
              <a:ext uri="{FF2B5EF4-FFF2-40B4-BE49-F238E27FC236}">
                <a16:creationId xmlns:a16="http://schemas.microsoft.com/office/drawing/2014/main" id="{66032D29-4594-47B5-AA49-92195ADE9B6D}"/>
              </a:ext>
            </a:extLst>
          </p:cNvPr>
          <p:cNvCxnSpPr/>
          <p:nvPr/>
        </p:nvCxnSpPr>
        <p:spPr>
          <a:xfrm>
            <a:off x="762000" y="5486400"/>
            <a:ext cx="7467600" cy="0"/>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C508E5F6-2AA2-4B66-A4B4-4FA961791C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3559044"/>
            <a:ext cx="2702629" cy="1467443"/>
          </a:xfrm>
          <a:prstGeom prst="rect">
            <a:avLst/>
          </a:prstGeom>
        </p:spPr>
      </p:pic>
      <p:sp>
        <p:nvSpPr>
          <p:cNvPr id="8" name="TextBox 7">
            <a:extLst>
              <a:ext uri="{FF2B5EF4-FFF2-40B4-BE49-F238E27FC236}">
                <a16:creationId xmlns:a16="http://schemas.microsoft.com/office/drawing/2014/main" id="{03A83395-DE85-40E1-9B9A-3B0118FBC05B}"/>
              </a:ext>
            </a:extLst>
          </p:cNvPr>
          <p:cNvSpPr txBox="1"/>
          <p:nvPr/>
        </p:nvSpPr>
        <p:spPr>
          <a:xfrm>
            <a:off x="1427584" y="2651898"/>
            <a:ext cx="1828800" cy="369332"/>
          </a:xfrm>
          <a:prstGeom prst="rect">
            <a:avLst/>
          </a:prstGeom>
          <a:noFill/>
        </p:spPr>
        <p:txBody>
          <a:bodyPr wrap="square" rtlCol="0">
            <a:spAutoFit/>
          </a:bodyPr>
          <a:lstStyle/>
          <a:p>
            <a:r>
              <a:rPr lang="en-US" dirty="0" err="1"/>
              <a:t>Neri</a:t>
            </a:r>
            <a:r>
              <a:rPr lang="en-US" dirty="0"/>
              <a:t> breaches</a:t>
            </a:r>
          </a:p>
        </p:txBody>
      </p:sp>
      <p:sp>
        <p:nvSpPr>
          <p:cNvPr id="9" name="TextBox 8">
            <a:extLst>
              <a:ext uri="{FF2B5EF4-FFF2-40B4-BE49-F238E27FC236}">
                <a16:creationId xmlns:a16="http://schemas.microsoft.com/office/drawing/2014/main" id="{8836C821-7DD1-4FE0-A59A-1AF1903A34BC}"/>
              </a:ext>
            </a:extLst>
          </p:cNvPr>
          <p:cNvSpPr txBox="1"/>
          <p:nvPr/>
        </p:nvSpPr>
        <p:spPr>
          <a:xfrm>
            <a:off x="4800600" y="2605182"/>
            <a:ext cx="3733800" cy="369332"/>
          </a:xfrm>
          <a:prstGeom prst="rect">
            <a:avLst/>
          </a:prstGeom>
          <a:noFill/>
        </p:spPr>
        <p:txBody>
          <a:bodyPr wrap="square" rtlCol="0">
            <a:spAutoFit/>
          </a:bodyPr>
          <a:lstStyle/>
          <a:p>
            <a:r>
              <a:rPr lang="en-US" dirty="0"/>
              <a:t>New customer buys the same boat</a:t>
            </a:r>
          </a:p>
        </p:txBody>
      </p:sp>
    </p:spTree>
    <p:extLst>
      <p:ext uri="{BB962C8B-B14F-4D97-AF65-F5344CB8AC3E}">
        <p14:creationId xmlns:p14="http://schemas.microsoft.com/office/powerpoint/2010/main" val="852957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98DA7-490F-428C-84E7-B07562418526}"/>
              </a:ext>
            </a:extLst>
          </p:cNvPr>
          <p:cNvSpPr>
            <a:spLocks noGrp="1"/>
          </p:cNvSpPr>
          <p:nvPr>
            <p:ph type="title"/>
          </p:nvPr>
        </p:nvSpPr>
        <p:spPr/>
        <p:txBody>
          <a:bodyPr/>
          <a:lstStyle/>
          <a:p>
            <a:r>
              <a:rPr lang="en-US" dirty="0"/>
              <a:t>The </a:t>
            </a:r>
            <a:r>
              <a:rPr lang="en-US" dirty="0" err="1"/>
              <a:t>Neri</a:t>
            </a:r>
            <a:r>
              <a:rPr lang="en-US" dirty="0"/>
              <a:t> Court and 2-708(2)</a:t>
            </a:r>
          </a:p>
        </p:txBody>
      </p:sp>
      <p:sp>
        <p:nvSpPr>
          <p:cNvPr id="3" name="Content Placeholder 2">
            <a:extLst>
              <a:ext uri="{FF2B5EF4-FFF2-40B4-BE49-F238E27FC236}">
                <a16:creationId xmlns:a16="http://schemas.microsoft.com/office/drawing/2014/main" id="{8A627202-C9A3-461A-9903-0B657DC8DE10}"/>
              </a:ext>
            </a:extLst>
          </p:cNvPr>
          <p:cNvSpPr>
            <a:spLocks noGrp="1"/>
          </p:cNvSpPr>
          <p:nvPr>
            <p:ph idx="1"/>
          </p:nvPr>
        </p:nvSpPr>
        <p:spPr/>
        <p:txBody>
          <a:bodyPr/>
          <a:lstStyle/>
          <a:p>
            <a:r>
              <a:rPr lang="en-US" sz="1800" dirty="0">
                <a:effectLst/>
                <a:latin typeface="Verdana" panose="020B0604030504040204" pitchFamily="34" charset="0"/>
                <a:ea typeface="Times New Roman" panose="02020603050405020304" pitchFamily="18" charset="0"/>
                <a:cs typeface="Times New Roman" panose="02020603050405020304" pitchFamily="18" charset="0"/>
              </a:rPr>
              <a:t>“It is evident, first, that this retail seller is entitled to its profit and, second, that the last sentence of subsection (2), as hereinbefore quoted, referring to ‘due credit for payments or proceeds of resale’ is inapplicable to this retail sales contract.”</a:t>
            </a:r>
          </a:p>
          <a:p>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2-708. Seller's Damages for Non-acceptance or Repudiation.</a:t>
            </a:r>
          </a:p>
          <a:p>
            <a:pPr marL="0" indent="0">
              <a:buNone/>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 . .</a:t>
            </a:r>
          </a:p>
          <a:p>
            <a:r>
              <a:rPr lang="en-US" sz="1800" dirty="0">
                <a:effectLst/>
                <a:latin typeface="Verdana" panose="020B0604030504040204" pitchFamily="34" charset="0"/>
                <a:ea typeface="Times New Roman" panose="02020603050405020304" pitchFamily="18" charset="0"/>
                <a:cs typeface="Times New Roman" panose="02020603050405020304" pitchFamily="18" charset="0"/>
              </a:rPr>
              <a:t>(2) If the measure of damages provided in subsection (1) is inadequate to put the seller in as good a position as performance would have done then the measure of damages is the profit (including reasonable overhead) which the seller would have made from full performance by the buyer, together with any incidental damages provided in this Article (Section 2-710), </a:t>
            </a:r>
            <a:r>
              <a:rPr lang="en-US" sz="1800" b="1" dirty="0">
                <a:effectLst/>
                <a:latin typeface="Verdana" panose="020B0604030504040204" pitchFamily="34" charset="0"/>
                <a:ea typeface="Times New Roman" panose="02020603050405020304" pitchFamily="18" charset="0"/>
                <a:cs typeface="Times New Roman" panose="02020603050405020304" pitchFamily="18" charset="0"/>
              </a:rPr>
              <a:t>due allowance for costs reasonably incurred and due credit for payments or proceeds of resale. </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25784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541AF-8B2C-4014-B133-9A8F6F13A861}"/>
              </a:ext>
            </a:extLst>
          </p:cNvPr>
          <p:cNvSpPr>
            <a:spLocks noGrp="1"/>
          </p:cNvSpPr>
          <p:nvPr>
            <p:ph type="title"/>
          </p:nvPr>
        </p:nvSpPr>
        <p:spPr/>
        <p:txBody>
          <a:bodyPr/>
          <a:lstStyle/>
          <a:p>
            <a:r>
              <a:rPr lang="en-US" dirty="0"/>
              <a:t>The </a:t>
            </a:r>
            <a:r>
              <a:rPr lang="en-US" i="1" dirty="0" err="1"/>
              <a:t>Neri</a:t>
            </a:r>
            <a:r>
              <a:rPr lang="en-US" dirty="0"/>
              <a:t> Court</a:t>
            </a:r>
          </a:p>
        </p:txBody>
      </p:sp>
      <p:sp>
        <p:nvSpPr>
          <p:cNvPr id="3" name="Content Placeholder 2">
            <a:extLst>
              <a:ext uri="{FF2B5EF4-FFF2-40B4-BE49-F238E27FC236}">
                <a16:creationId xmlns:a16="http://schemas.microsoft.com/office/drawing/2014/main" id="{48B7D299-3920-4831-B768-40C50674AB8F}"/>
              </a:ext>
            </a:extLst>
          </p:cNvPr>
          <p:cNvSpPr>
            <a:spLocks noGrp="1"/>
          </p:cNvSpPr>
          <p:nvPr>
            <p:ph idx="1"/>
          </p:nvPr>
        </p:nvSpPr>
        <p:spPr/>
        <p:txBody>
          <a:bodyPr/>
          <a:lstStyle/>
          <a:p>
            <a:r>
              <a:rPr lang="en-US" sz="2400" dirty="0">
                <a:ea typeface="Times New Roman" panose="02020603050405020304" pitchFamily="18" charset="0"/>
                <a:cs typeface="Times New Roman" panose="02020603050405020304" pitchFamily="18" charset="0"/>
              </a:rPr>
              <a:t>“I</a:t>
            </a:r>
            <a:r>
              <a:rPr lang="en-US" sz="2400" dirty="0">
                <a:effectLst/>
                <a:ea typeface="Times New Roman" panose="02020603050405020304" pitchFamily="18" charset="0"/>
                <a:cs typeface="Times New Roman" panose="02020603050405020304" pitchFamily="18" charset="0"/>
              </a:rPr>
              <a:t>f an automobile dealer agrees to sell a car to a buyer at the standard price of $2000, a breach by the buyer injures the dealer, even though he is able to sell the automobile to another for $2000. If the dealer has an inexhaustible supply of cars, the resale to replace the breaching buyer costs the dealer a sale, because, had the breaching buyer performed, the dealer would have made two sales instead of one. The buyer’s breach, in such a case, depletes the dealer’s sales to the extent of one, and the measure of damages should be the dealer’s profit on one sale. </a:t>
            </a:r>
            <a:r>
              <a:rPr lang="en-US" sz="2400" u="none" strike="noStrike" dirty="0">
                <a:solidFill>
                  <a:srgbClr val="0000FF"/>
                </a:solidFill>
                <a:effectLst/>
                <a:uFill>
                  <a:solidFill>
                    <a:srgbClr val="000000"/>
                  </a:solidFill>
                </a:uFill>
                <a:ea typeface="Times New Roman" panose="02020603050405020304" pitchFamily="18" charset="0"/>
                <a:cs typeface="Times New Roman" panose="02020603050405020304" pitchFamily="18" charset="0"/>
                <a:hlinkClick r:id="rId2"/>
              </a:rPr>
              <a:t>Section 2—708</a:t>
            </a:r>
            <a:r>
              <a:rPr lang="en-US" sz="2400" dirty="0">
                <a:effectLst/>
                <a:ea typeface="Times New Roman" panose="02020603050405020304" pitchFamily="18" charset="0"/>
                <a:cs typeface="Times New Roman" panose="02020603050405020304" pitchFamily="18" charset="0"/>
              </a:rPr>
              <a:t> recognizes this.”</a:t>
            </a:r>
            <a:endParaRPr lang="en-US" sz="3600" dirty="0"/>
          </a:p>
        </p:txBody>
      </p:sp>
    </p:spTree>
    <p:extLst>
      <p:ext uri="{BB962C8B-B14F-4D97-AF65-F5344CB8AC3E}">
        <p14:creationId xmlns:p14="http://schemas.microsoft.com/office/powerpoint/2010/main" val="2975518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D2A41-52D8-47C7-96AF-9544551C39BE}"/>
              </a:ext>
            </a:extLst>
          </p:cNvPr>
          <p:cNvSpPr>
            <a:spLocks noGrp="1"/>
          </p:cNvSpPr>
          <p:nvPr>
            <p:ph type="title"/>
          </p:nvPr>
        </p:nvSpPr>
        <p:spPr>
          <a:xfrm>
            <a:off x="533400" y="248876"/>
            <a:ext cx="8229600" cy="1139825"/>
          </a:xfrm>
        </p:spPr>
        <p:txBody>
          <a:bodyPr/>
          <a:lstStyle/>
          <a:p>
            <a:r>
              <a:rPr lang="en-US" dirty="0"/>
              <a:t>Compare My Selling My Only Boat</a:t>
            </a:r>
          </a:p>
        </p:txBody>
      </p:sp>
      <p:pic>
        <p:nvPicPr>
          <p:cNvPr id="4" name="Picture 3">
            <a:extLst>
              <a:ext uri="{FF2B5EF4-FFF2-40B4-BE49-F238E27FC236}">
                <a16:creationId xmlns:a16="http://schemas.microsoft.com/office/drawing/2014/main" id="{989157FB-DDE2-4DBE-A21D-F2209E7237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2647754"/>
            <a:ext cx="2696892" cy="1464328"/>
          </a:xfrm>
          <a:prstGeom prst="rect">
            <a:avLst/>
          </a:prstGeom>
        </p:spPr>
      </p:pic>
      <p:cxnSp>
        <p:nvCxnSpPr>
          <p:cNvPr id="6" name="Straight Arrow Connector 5">
            <a:extLst>
              <a:ext uri="{FF2B5EF4-FFF2-40B4-BE49-F238E27FC236}">
                <a16:creationId xmlns:a16="http://schemas.microsoft.com/office/drawing/2014/main" id="{66032D29-4594-47B5-AA49-92195ADE9B6D}"/>
              </a:ext>
            </a:extLst>
          </p:cNvPr>
          <p:cNvCxnSpPr/>
          <p:nvPr/>
        </p:nvCxnSpPr>
        <p:spPr>
          <a:xfrm>
            <a:off x="762000" y="4572000"/>
            <a:ext cx="7467600" cy="0"/>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C508E5F6-2AA2-4B66-A4B4-4FA961791C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2644644"/>
            <a:ext cx="2702629" cy="1467443"/>
          </a:xfrm>
          <a:prstGeom prst="rect">
            <a:avLst/>
          </a:prstGeom>
        </p:spPr>
      </p:pic>
      <p:sp>
        <p:nvSpPr>
          <p:cNvPr id="8" name="TextBox 7">
            <a:extLst>
              <a:ext uri="{FF2B5EF4-FFF2-40B4-BE49-F238E27FC236}">
                <a16:creationId xmlns:a16="http://schemas.microsoft.com/office/drawing/2014/main" id="{03A83395-DE85-40E1-9B9A-3B0118FBC05B}"/>
              </a:ext>
            </a:extLst>
          </p:cNvPr>
          <p:cNvSpPr txBox="1"/>
          <p:nvPr/>
        </p:nvSpPr>
        <p:spPr>
          <a:xfrm>
            <a:off x="1427584" y="1737498"/>
            <a:ext cx="1828800" cy="369332"/>
          </a:xfrm>
          <a:prstGeom prst="rect">
            <a:avLst/>
          </a:prstGeom>
          <a:noFill/>
        </p:spPr>
        <p:txBody>
          <a:bodyPr wrap="square" rtlCol="0">
            <a:spAutoFit/>
          </a:bodyPr>
          <a:lstStyle/>
          <a:p>
            <a:r>
              <a:rPr lang="en-US" dirty="0"/>
              <a:t>You breach</a:t>
            </a:r>
          </a:p>
        </p:txBody>
      </p:sp>
      <p:sp>
        <p:nvSpPr>
          <p:cNvPr id="9" name="TextBox 8">
            <a:extLst>
              <a:ext uri="{FF2B5EF4-FFF2-40B4-BE49-F238E27FC236}">
                <a16:creationId xmlns:a16="http://schemas.microsoft.com/office/drawing/2014/main" id="{8836C821-7DD1-4FE0-A59A-1AF1903A34BC}"/>
              </a:ext>
            </a:extLst>
          </p:cNvPr>
          <p:cNvSpPr txBox="1"/>
          <p:nvPr/>
        </p:nvSpPr>
        <p:spPr>
          <a:xfrm>
            <a:off x="4800600" y="1690782"/>
            <a:ext cx="3733800" cy="646331"/>
          </a:xfrm>
          <a:prstGeom prst="rect">
            <a:avLst/>
          </a:prstGeom>
          <a:noFill/>
        </p:spPr>
        <p:txBody>
          <a:bodyPr wrap="square" rtlCol="0">
            <a:spAutoFit/>
          </a:bodyPr>
          <a:lstStyle/>
          <a:p>
            <a:r>
              <a:rPr lang="en-US" dirty="0"/>
              <a:t>New customer buys the same boat for the same price</a:t>
            </a:r>
          </a:p>
        </p:txBody>
      </p:sp>
      <p:sp>
        <p:nvSpPr>
          <p:cNvPr id="3" name="TextBox 2">
            <a:extLst>
              <a:ext uri="{FF2B5EF4-FFF2-40B4-BE49-F238E27FC236}">
                <a16:creationId xmlns:a16="http://schemas.microsoft.com/office/drawing/2014/main" id="{643826BE-AE4C-439B-887B-B7ACF2BC64D5}"/>
              </a:ext>
            </a:extLst>
          </p:cNvPr>
          <p:cNvSpPr txBox="1"/>
          <p:nvPr/>
        </p:nvSpPr>
        <p:spPr>
          <a:xfrm>
            <a:off x="753792" y="5105463"/>
            <a:ext cx="7475808" cy="461665"/>
          </a:xfrm>
          <a:prstGeom prst="rect">
            <a:avLst/>
          </a:prstGeom>
          <a:noFill/>
        </p:spPr>
        <p:txBody>
          <a:bodyPr wrap="square" rtlCol="0">
            <a:spAutoFit/>
          </a:bodyPr>
          <a:lstStyle/>
          <a:p>
            <a:r>
              <a:rPr lang="en-US" sz="2400" dirty="0"/>
              <a:t>I have not lost a sale. I had only </a:t>
            </a:r>
            <a:r>
              <a:rPr lang="en-US" sz="2400" b="1" dirty="0"/>
              <a:t>one</a:t>
            </a:r>
            <a:r>
              <a:rPr lang="en-US" sz="2400" dirty="0"/>
              <a:t> boat to sell. </a:t>
            </a:r>
          </a:p>
        </p:txBody>
      </p:sp>
    </p:spTree>
    <p:extLst>
      <p:ext uri="{BB962C8B-B14F-4D97-AF65-F5344CB8AC3E}">
        <p14:creationId xmlns:p14="http://schemas.microsoft.com/office/powerpoint/2010/main" val="968439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37746-8016-4B9C-BE4B-FD432CDFA2C6}"/>
              </a:ext>
            </a:extLst>
          </p:cNvPr>
          <p:cNvSpPr>
            <a:spLocks noGrp="1"/>
          </p:cNvSpPr>
          <p:nvPr>
            <p:ph type="title"/>
          </p:nvPr>
        </p:nvSpPr>
        <p:spPr/>
        <p:txBody>
          <a:bodyPr/>
          <a:lstStyle/>
          <a:p>
            <a:r>
              <a:rPr lang="en-US" dirty="0"/>
              <a:t>My Damages</a:t>
            </a:r>
          </a:p>
        </p:txBody>
      </p:sp>
      <p:sp>
        <p:nvSpPr>
          <p:cNvPr id="3" name="Content Placeholder 2">
            <a:extLst>
              <a:ext uri="{FF2B5EF4-FFF2-40B4-BE49-F238E27FC236}">
                <a16:creationId xmlns:a16="http://schemas.microsoft.com/office/drawing/2014/main" id="{BF50429E-71D6-4A85-A93E-F9A8C002489F}"/>
              </a:ext>
            </a:extLst>
          </p:cNvPr>
          <p:cNvSpPr>
            <a:spLocks noGrp="1"/>
          </p:cNvSpPr>
          <p:nvPr>
            <p:ph idx="1"/>
          </p:nvPr>
        </p:nvSpPr>
        <p:spPr/>
        <p:txBody>
          <a:bodyPr/>
          <a:lstStyle/>
          <a:p>
            <a:r>
              <a:rPr lang="en-US" dirty="0"/>
              <a:t>What do I get?</a:t>
            </a:r>
          </a:p>
          <a:p>
            <a:r>
              <a:rPr lang="en-US" dirty="0"/>
              <a:t>(a) 2-706, KP – RP</a:t>
            </a:r>
          </a:p>
          <a:p>
            <a:r>
              <a:rPr lang="en-US" dirty="0"/>
              <a:t>(b) 2-708(1), MP - KP</a:t>
            </a:r>
          </a:p>
          <a:p>
            <a:endParaRPr lang="en-US" dirty="0"/>
          </a:p>
        </p:txBody>
      </p:sp>
    </p:spTree>
    <p:extLst>
      <p:ext uri="{BB962C8B-B14F-4D97-AF65-F5344CB8AC3E}">
        <p14:creationId xmlns:p14="http://schemas.microsoft.com/office/powerpoint/2010/main" val="2728425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81FDB-E88C-493A-8AF6-4E959B1DEB24}"/>
              </a:ext>
            </a:extLst>
          </p:cNvPr>
          <p:cNvSpPr>
            <a:spLocks noGrp="1"/>
          </p:cNvSpPr>
          <p:nvPr>
            <p:ph type="title"/>
          </p:nvPr>
        </p:nvSpPr>
        <p:spPr/>
        <p:txBody>
          <a:bodyPr/>
          <a:lstStyle/>
          <a:p>
            <a:r>
              <a:rPr lang="en-US" sz="2400" b="0" i="0" dirty="0">
                <a:solidFill>
                  <a:srgbClr val="333333"/>
                </a:solidFill>
                <a:effectLst/>
              </a:rPr>
              <a:t>§ 2-708. Seller's Damages for Non-acceptance or Repudiation</a:t>
            </a:r>
            <a:br>
              <a:rPr lang="en-US" sz="2400" b="0" i="0" dirty="0">
                <a:solidFill>
                  <a:srgbClr val="333333"/>
                </a:solidFill>
                <a:effectLst/>
              </a:rPr>
            </a:br>
            <a:endParaRPr lang="en-US" sz="2400" dirty="0"/>
          </a:p>
        </p:txBody>
      </p:sp>
      <p:sp>
        <p:nvSpPr>
          <p:cNvPr id="3" name="Content Placeholder 2">
            <a:extLst>
              <a:ext uri="{FF2B5EF4-FFF2-40B4-BE49-F238E27FC236}">
                <a16:creationId xmlns:a16="http://schemas.microsoft.com/office/drawing/2014/main" id="{BF56C7E8-85AD-44B6-B6DD-E0F16183734D}"/>
              </a:ext>
            </a:extLst>
          </p:cNvPr>
          <p:cNvSpPr>
            <a:spLocks noGrp="1"/>
          </p:cNvSpPr>
          <p:nvPr>
            <p:ph idx="1"/>
          </p:nvPr>
        </p:nvSpPr>
        <p:spPr/>
        <p:txBody>
          <a:bodyPr/>
          <a:lstStyle/>
          <a:p>
            <a:pPr algn="l"/>
            <a:r>
              <a:rPr lang="en-US" sz="2800" b="0" i="0" dirty="0">
                <a:solidFill>
                  <a:srgbClr val="333333"/>
                </a:solidFill>
                <a:effectLst/>
              </a:rPr>
              <a:t>(1) Subject to subsection (2) and to the provisions of this Article with respect to proof of market price (Section </a:t>
            </a:r>
            <a:r>
              <a:rPr lang="en-US" sz="2800" b="0" i="0" u="none" strike="noStrike" dirty="0">
                <a:solidFill>
                  <a:srgbClr val="0068AC"/>
                </a:solidFill>
                <a:effectLst/>
                <a:hlinkClick r:id="rId2"/>
              </a:rPr>
              <a:t>2-723</a:t>
            </a:r>
            <a:r>
              <a:rPr lang="en-US" sz="2800" b="0" i="0" dirty="0">
                <a:solidFill>
                  <a:srgbClr val="333333"/>
                </a:solidFill>
                <a:effectLst/>
              </a:rPr>
              <a:t>), the measure of damages for non-acceptance or repudiation by the </a:t>
            </a:r>
            <a:r>
              <a:rPr lang="en-US" sz="2800" b="0" i="0" u="none" strike="noStrike" dirty="0">
                <a:solidFill>
                  <a:srgbClr val="0068AC"/>
                </a:solidFill>
                <a:effectLst/>
                <a:hlinkClick r:id="rId3"/>
              </a:rPr>
              <a:t>buyer</a:t>
            </a:r>
            <a:r>
              <a:rPr lang="en-US" sz="2800" b="0" i="0" dirty="0">
                <a:solidFill>
                  <a:srgbClr val="333333"/>
                </a:solidFill>
                <a:effectLst/>
              </a:rPr>
              <a:t> is the difference between the market price at the time and place for tender and the unpaid </a:t>
            </a:r>
            <a:r>
              <a:rPr lang="en-US" sz="2800" b="0" i="0" u="none" strike="noStrike" dirty="0">
                <a:solidFill>
                  <a:srgbClr val="0068AC"/>
                </a:solidFill>
                <a:effectLst/>
                <a:hlinkClick r:id="rId4"/>
              </a:rPr>
              <a:t>contract</a:t>
            </a:r>
            <a:r>
              <a:rPr lang="en-US" sz="2800" b="0" i="0" dirty="0">
                <a:solidFill>
                  <a:srgbClr val="333333"/>
                </a:solidFill>
                <a:effectLst/>
              </a:rPr>
              <a:t> price together with any incidental damages provided in this Article (Section </a:t>
            </a:r>
            <a:r>
              <a:rPr lang="en-US" sz="2800" b="0" i="0" u="none" strike="noStrike" dirty="0">
                <a:solidFill>
                  <a:srgbClr val="0068AC"/>
                </a:solidFill>
                <a:effectLst/>
                <a:hlinkClick r:id="rId5"/>
              </a:rPr>
              <a:t>2-710</a:t>
            </a:r>
            <a:r>
              <a:rPr lang="en-US" sz="2800" b="0" i="0" dirty="0">
                <a:solidFill>
                  <a:srgbClr val="333333"/>
                </a:solidFill>
                <a:effectLst/>
              </a:rPr>
              <a:t>), but less expenses saved in consequence of the buyer's breach.</a:t>
            </a:r>
          </a:p>
          <a:p>
            <a:endParaRPr lang="en-US" dirty="0"/>
          </a:p>
        </p:txBody>
      </p:sp>
    </p:spTree>
    <p:extLst>
      <p:ext uri="{BB962C8B-B14F-4D97-AF65-F5344CB8AC3E}">
        <p14:creationId xmlns:p14="http://schemas.microsoft.com/office/powerpoint/2010/main" val="2937430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965D4-86C7-4068-989E-D7BE55E8EF05}"/>
              </a:ext>
            </a:extLst>
          </p:cNvPr>
          <p:cNvSpPr>
            <a:spLocks noGrp="1"/>
          </p:cNvSpPr>
          <p:nvPr>
            <p:ph type="title"/>
          </p:nvPr>
        </p:nvSpPr>
        <p:spPr/>
        <p:txBody>
          <a:bodyPr/>
          <a:lstStyle/>
          <a:p>
            <a:r>
              <a:rPr lang="en-US" dirty="0"/>
              <a:t>Moving To Chicago 3</a:t>
            </a:r>
          </a:p>
        </p:txBody>
      </p:sp>
      <p:sp>
        <p:nvSpPr>
          <p:cNvPr id="3" name="Content Placeholder 2">
            <a:extLst>
              <a:ext uri="{FF2B5EF4-FFF2-40B4-BE49-F238E27FC236}">
                <a16:creationId xmlns:a16="http://schemas.microsoft.com/office/drawing/2014/main" id="{65B65328-3F26-4E75-9C48-2247DE3DF07C}"/>
              </a:ext>
            </a:extLst>
          </p:cNvPr>
          <p:cNvSpPr>
            <a:spLocks noGrp="1"/>
          </p:cNvSpPr>
          <p:nvPr>
            <p:ph idx="1"/>
          </p:nvPr>
        </p:nvSpPr>
        <p:spPr/>
        <p:txBody>
          <a:bodyPr/>
          <a:lstStyle/>
          <a:p>
            <a:r>
              <a:rPr lang="en-US" sz="2800" dirty="0">
                <a:effectLst/>
                <a:ea typeface="Times New Roman" panose="02020603050405020304" pitchFamily="18" charset="0"/>
                <a:cs typeface="Times New Roman" panose="02020603050405020304" pitchFamily="18" charset="0"/>
              </a:rPr>
              <a:t>I have a contract with you to sell you my personal supply of 1000 tubes of hair gel at $2 a tube (having moved from the Sunset Strip in LA to Chicago, I don't need so much hair gel). You refuse delivery, but I do not resell.</a:t>
            </a:r>
          </a:p>
          <a:p>
            <a:pPr marL="0" indent="0">
              <a:buNone/>
            </a:pPr>
            <a:r>
              <a:rPr lang="en-US" sz="2800" dirty="0">
                <a:effectLst/>
                <a:ea typeface="Times New Roman" panose="02020603050405020304" pitchFamily="18" charset="0"/>
                <a:cs typeface="Times New Roman" panose="02020603050405020304" pitchFamily="18" charset="0"/>
              </a:rPr>
              <a:t>(a) 2-706: RP – KP</a:t>
            </a:r>
          </a:p>
          <a:p>
            <a:pPr marL="0" indent="0">
              <a:buNone/>
            </a:pPr>
            <a:r>
              <a:rPr lang="en-US" sz="2800" dirty="0">
                <a:ea typeface="Times New Roman" panose="02020603050405020304" pitchFamily="18" charset="0"/>
                <a:cs typeface="Times New Roman" panose="02020603050405020304" pitchFamily="18" charset="0"/>
              </a:rPr>
              <a:t>(b) 2-708(1): KP – MP</a:t>
            </a:r>
          </a:p>
          <a:p>
            <a:pPr marL="0" indent="0">
              <a:buNone/>
            </a:pPr>
            <a:r>
              <a:rPr lang="en-US" sz="2800" dirty="0">
                <a:ea typeface="Times New Roman" panose="02020603050405020304" pitchFamily="18" charset="0"/>
                <a:cs typeface="Times New Roman" panose="02020603050405020304" pitchFamily="18" charset="0"/>
              </a:rPr>
              <a:t>(c) </a:t>
            </a:r>
            <a:r>
              <a:rPr lang="en-US" sz="2800" dirty="0">
                <a:effectLst/>
                <a:ea typeface="Times New Roman" panose="02020603050405020304" pitchFamily="18" charset="0"/>
                <a:cs typeface="Times New Roman" panose="02020603050405020304" pitchFamily="18" charset="0"/>
              </a:rPr>
              <a:t>2-708(2): Lost profits</a:t>
            </a:r>
          </a:p>
          <a:p>
            <a:pPr marL="0" indent="0">
              <a:buNone/>
            </a:pPr>
            <a:r>
              <a:rPr lang="en-US" sz="2800" dirty="0">
                <a:effectLst/>
                <a:ea typeface="Times New Roman" panose="02020603050405020304" pitchFamily="18" charset="0"/>
                <a:cs typeface="Times New Roman" panose="02020603050405020304" pitchFamily="18" charset="0"/>
              </a:rPr>
              <a:t> </a:t>
            </a:r>
            <a:endParaRPr lang="en-US" sz="2800" dirty="0"/>
          </a:p>
        </p:txBody>
      </p:sp>
    </p:spTree>
    <p:extLst>
      <p:ext uri="{BB962C8B-B14F-4D97-AF65-F5344CB8AC3E}">
        <p14:creationId xmlns:p14="http://schemas.microsoft.com/office/powerpoint/2010/main" val="282119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2A554-9AD6-48DD-A8C1-1943B9D66C2F}"/>
              </a:ext>
            </a:extLst>
          </p:cNvPr>
          <p:cNvSpPr>
            <a:spLocks noGrp="1"/>
          </p:cNvSpPr>
          <p:nvPr>
            <p:ph type="title"/>
          </p:nvPr>
        </p:nvSpPr>
        <p:spPr/>
        <p:txBody>
          <a:bodyPr/>
          <a:lstStyle/>
          <a:p>
            <a:r>
              <a:rPr lang="en-US" dirty="0"/>
              <a:t>Left to the Tutorials</a:t>
            </a:r>
          </a:p>
        </p:txBody>
      </p:sp>
      <p:sp>
        <p:nvSpPr>
          <p:cNvPr id="3" name="Content Placeholder 2">
            <a:extLst>
              <a:ext uri="{FF2B5EF4-FFF2-40B4-BE49-F238E27FC236}">
                <a16:creationId xmlns:a16="http://schemas.microsoft.com/office/drawing/2014/main" id="{3E60B2CA-C601-401A-9BD4-34E0EE58BFDA}"/>
              </a:ext>
            </a:extLst>
          </p:cNvPr>
          <p:cNvSpPr>
            <a:spLocks noGrp="1"/>
          </p:cNvSpPr>
          <p:nvPr>
            <p:ph idx="1"/>
          </p:nvPr>
        </p:nvSpPr>
        <p:spPr/>
        <p:txBody>
          <a:bodyPr/>
          <a:lstStyle/>
          <a:p>
            <a:r>
              <a:rPr lang="en-US" dirty="0"/>
              <a:t>A fuller discussion of unlimited supply.</a:t>
            </a:r>
          </a:p>
          <a:p>
            <a:r>
              <a:rPr lang="en-US" dirty="0"/>
              <a:t>The “halting production after a breach” fact pattern.</a:t>
            </a:r>
          </a:p>
        </p:txBody>
      </p:sp>
    </p:spTree>
    <p:extLst>
      <p:ext uri="{BB962C8B-B14F-4D97-AF65-F5344CB8AC3E}">
        <p14:creationId xmlns:p14="http://schemas.microsoft.com/office/powerpoint/2010/main" val="3812866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0F6B300-E435-41BA-8E64-0D167B73F59A}"/>
              </a:ext>
            </a:extLst>
          </p:cNvPr>
          <p:cNvSpPr/>
          <p:nvPr/>
        </p:nvSpPr>
        <p:spPr>
          <a:xfrm>
            <a:off x="228600" y="762000"/>
            <a:ext cx="8534400" cy="42084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Text Box 4">
            <a:extLst>
              <a:ext uri="{FF2B5EF4-FFF2-40B4-BE49-F238E27FC236}">
                <a16:creationId xmlns:a16="http://schemas.microsoft.com/office/drawing/2014/main" id="{25ACD465-44E1-45CC-A5F2-976E4665A5FA}"/>
              </a:ext>
            </a:extLst>
          </p:cNvPr>
          <p:cNvSpPr txBox="1">
            <a:spLocks noChangeArrowheads="1"/>
          </p:cNvSpPr>
          <p:nvPr/>
        </p:nvSpPr>
        <p:spPr bwMode="auto">
          <a:xfrm>
            <a:off x="3352800" y="228600"/>
            <a:ext cx="2057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Who Breached?</a:t>
            </a:r>
          </a:p>
        </p:txBody>
      </p:sp>
      <p:sp>
        <p:nvSpPr>
          <p:cNvPr id="3075" name="Line 5">
            <a:extLst>
              <a:ext uri="{FF2B5EF4-FFF2-40B4-BE49-F238E27FC236}">
                <a16:creationId xmlns:a16="http://schemas.microsoft.com/office/drawing/2014/main" id="{E7CFB060-6EA2-464D-A206-6B0B18E1D964}"/>
              </a:ext>
            </a:extLst>
          </p:cNvPr>
          <p:cNvSpPr>
            <a:spLocks noChangeShapeType="1"/>
          </p:cNvSpPr>
          <p:nvPr/>
        </p:nvSpPr>
        <p:spPr bwMode="auto">
          <a:xfrm flipH="1">
            <a:off x="1828800" y="609600"/>
            <a:ext cx="2057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6" name="Line 6">
            <a:extLst>
              <a:ext uri="{FF2B5EF4-FFF2-40B4-BE49-F238E27FC236}">
                <a16:creationId xmlns:a16="http://schemas.microsoft.com/office/drawing/2014/main" id="{5F6B72AB-CCF7-4E9C-8364-9C801EA6E2E7}"/>
              </a:ext>
            </a:extLst>
          </p:cNvPr>
          <p:cNvSpPr>
            <a:spLocks noChangeShapeType="1"/>
          </p:cNvSpPr>
          <p:nvPr/>
        </p:nvSpPr>
        <p:spPr bwMode="auto">
          <a:xfrm>
            <a:off x="4572000" y="685800"/>
            <a:ext cx="1828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7" name="Text Box 7">
            <a:extLst>
              <a:ext uri="{FF2B5EF4-FFF2-40B4-BE49-F238E27FC236}">
                <a16:creationId xmlns:a16="http://schemas.microsoft.com/office/drawing/2014/main" id="{780692A1-1BC5-4B0A-B978-73080C763812}"/>
              </a:ext>
            </a:extLst>
          </p:cNvPr>
          <p:cNvSpPr txBox="1">
            <a:spLocks noChangeArrowheads="1"/>
          </p:cNvSpPr>
          <p:nvPr/>
        </p:nvSpPr>
        <p:spPr bwMode="auto">
          <a:xfrm>
            <a:off x="1600200" y="1143000"/>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Seller</a:t>
            </a:r>
          </a:p>
        </p:txBody>
      </p:sp>
      <p:sp>
        <p:nvSpPr>
          <p:cNvPr id="3078" name="Text Box 8">
            <a:extLst>
              <a:ext uri="{FF2B5EF4-FFF2-40B4-BE49-F238E27FC236}">
                <a16:creationId xmlns:a16="http://schemas.microsoft.com/office/drawing/2014/main" id="{E8B5673D-30FE-4A6C-BF01-B25042303691}"/>
              </a:ext>
            </a:extLst>
          </p:cNvPr>
          <p:cNvSpPr txBox="1">
            <a:spLocks noChangeArrowheads="1"/>
          </p:cNvSpPr>
          <p:nvPr/>
        </p:nvSpPr>
        <p:spPr bwMode="auto">
          <a:xfrm>
            <a:off x="2057400" y="2514600"/>
            <a:ext cx="23622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(Reasonable) cover?</a:t>
            </a:r>
          </a:p>
        </p:txBody>
      </p:sp>
      <p:sp>
        <p:nvSpPr>
          <p:cNvPr id="3079" name="Text Box 9">
            <a:extLst>
              <a:ext uri="{FF2B5EF4-FFF2-40B4-BE49-F238E27FC236}">
                <a16:creationId xmlns:a16="http://schemas.microsoft.com/office/drawing/2014/main" id="{604A3DD9-152E-4C96-884A-5D00461F188C}"/>
              </a:ext>
            </a:extLst>
          </p:cNvPr>
          <p:cNvSpPr txBox="1">
            <a:spLocks noChangeArrowheads="1"/>
          </p:cNvSpPr>
          <p:nvPr/>
        </p:nvSpPr>
        <p:spPr bwMode="auto">
          <a:xfrm>
            <a:off x="5562600" y="1524000"/>
            <a:ext cx="2590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Reasonable resale?</a:t>
            </a:r>
          </a:p>
        </p:txBody>
      </p:sp>
      <p:sp>
        <p:nvSpPr>
          <p:cNvPr id="3080" name="Text Box 11">
            <a:extLst>
              <a:ext uri="{FF2B5EF4-FFF2-40B4-BE49-F238E27FC236}">
                <a16:creationId xmlns:a16="http://schemas.microsoft.com/office/drawing/2014/main" id="{9E362199-ABB8-4211-95EF-59CF9FBC780E}"/>
              </a:ext>
            </a:extLst>
          </p:cNvPr>
          <p:cNvSpPr txBox="1">
            <a:spLocks noChangeArrowheads="1"/>
          </p:cNvSpPr>
          <p:nvPr/>
        </p:nvSpPr>
        <p:spPr bwMode="auto">
          <a:xfrm>
            <a:off x="6019800" y="1219200"/>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Buyer</a:t>
            </a:r>
          </a:p>
        </p:txBody>
      </p:sp>
      <p:sp>
        <p:nvSpPr>
          <p:cNvPr id="3081" name="Line 13">
            <a:extLst>
              <a:ext uri="{FF2B5EF4-FFF2-40B4-BE49-F238E27FC236}">
                <a16:creationId xmlns:a16="http://schemas.microsoft.com/office/drawing/2014/main" id="{FC09D0C7-EED5-4A3A-86B2-17CDB9E72FAB}"/>
              </a:ext>
            </a:extLst>
          </p:cNvPr>
          <p:cNvSpPr>
            <a:spLocks noChangeShapeType="1"/>
          </p:cNvSpPr>
          <p:nvPr/>
        </p:nvSpPr>
        <p:spPr bwMode="auto">
          <a:xfrm flipH="1">
            <a:off x="2209800" y="2971800"/>
            <a:ext cx="685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 name="Text Box 14">
            <a:extLst>
              <a:ext uri="{FF2B5EF4-FFF2-40B4-BE49-F238E27FC236}">
                <a16:creationId xmlns:a16="http://schemas.microsoft.com/office/drawing/2014/main" id="{2A1C3252-028E-4F18-BC5C-84B153FB0B3C}"/>
              </a:ext>
            </a:extLst>
          </p:cNvPr>
          <p:cNvSpPr txBox="1">
            <a:spLocks noChangeArrowheads="1"/>
          </p:cNvSpPr>
          <p:nvPr/>
        </p:nvSpPr>
        <p:spPr bwMode="auto">
          <a:xfrm>
            <a:off x="1828800" y="3338513"/>
            <a:ext cx="685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3083" name="Text Box 15">
            <a:extLst>
              <a:ext uri="{FF2B5EF4-FFF2-40B4-BE49-F238E27FC236}">
                <a16:creationId xmlns:a16="http://schemas.microsoft.com/office/drawing/2014/main" id="{F188CB29-65CB-4020-9881-45A001290F87}"/>
              </a:ext>
            </a:extLst>
          </p:cNvPr>
          <p:cNvSpPr txBox="1">
            <a:spLocks noChangeArrowheads="1"/>
          </p:cNvSpPr>
          <p:nvPr/>
        </p:nvSpPr>
        <p:spPr bwMode="auto">
          <a:xfrm>
            <a:off x="1676400" y="3795713"/>
            <a:ext cx="1066800"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2-712</a:t>
            </a:r>
          </a:p>
          <a:p>
            <a:pPr eaLnBrk="1" hangingPunct="1">
              <a:spcBef>
                <a:spcPct val="50000"/>
              </a:spcBef>
              <a:buFontTx/>
              <a:buNone/>
            </a:pPr>
            <a:r>
              <a:rPr lang="en-US" altLang="en-US" sz="1800"/>
              <a:t>CP - KP</a:t>
            </a:r>
          </a:p>
        </p:txBody>
      </p:sp>
      <p:sp>
        <p:nvSpPr>
          <p:cNvPr id="3084" name="Line 16">
            <a:extLst>
              <a:ext uri="{FF2B5EF4-FFF2-40B4-BE49-F238E27FC236}">
                <a16:creationId xmlns:a16="http://schemas.microsoft.com/office/drawing/2014/main" id="{B1471282-90F1-4A0B-960C-21421447C3C2}"/>
              </a:ext>
            </a:extLst>
          </p:cNvPr>
          <p:cNvSpPr>
            <a:spLocks noChangeShapeType="1"/>
          </p:cNvSpPr>
          <p:nvPr/>
        </p:nvSpPr>
        <p:spPr bwMode="auto">
          <a:xfrm>
            <a:off x="3429000" y="3048000"/>
            <a:ext cx="609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5" name="Text Box 17">
            <a:extLst>
              <a:ext uri="{FF2B5EF4-FFF2-40B4-BE49-F238E27FC236}">
                <a16:creationId xmlns:a16="http://schemas.microsoft.com/office/drawing/2014/main" id="{0A6A9BE3-02DD-47C5-A3FD-F3F344F8EA39}"/>
              </a:ext>
            </a:extLst>
          </p:cNvPr>
          <p:cNvSpPr txBox="1">
            <a:spLocks noChangeArrowheads="1"/>
          </p:cNvSpPr>
          <p:nvPr/>
        </p:nvSpPr>
        <p:spPr bwMode="auto">
          <a:xfrm>
            <a:off x="3810000" y="34290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3086" name="Text Box 18">
            <a:extLst>
              <a:ext uri="{FF2B5EF4-FFF2-40B4-BE49-F238E27FC236}">
                <a16:creationId xmlns:a16="http://schemas.microsoft.com/office/drawing/2014/main" id="{2DC23227-F60C-428F-B17F-F917A563D540}"/>
              </a:ext>
            </a:extLst>
          </p:cNvPr>
          <p:cNvSpPr txBox="1">
            <a:spLocks noChangeArrowheads="1"/>
          </p:cNvSpPr>
          <p:nvPr/>
        </p:nvSpPr>
        <p:spPr bwMode="auto">
          <a:xfrm>
            <a:off x="3581400" y="3795713"/>
            <a:ext cx="1066800"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dirty="0"/>
              <a:t>2-713</a:t>
            </a:r>
          </a:p>
          <a:p>
            <a:pPr eaLnBrk="1" hangingPunct="1">
              <a:spcBef>
                <a:spcPct val="50000"/>
              </a:spcBef>
              <a:buFontTx/>
              <a:buNone/>
            </a:pPr>
            <a:r>
              <a:rPr lang="en-US" altLang="en-US" sz="1800" dirty="0"/>
              <a:t>MP - KP</a:t>
            </a:r>
          </a:p>
        </p:txBody>
      </p:sp>
      <p:sp>
        <p:nvSpPr>
          <p:cNvPr id="3087" name="Line 19">
            <a:extLst>
              <a:ext uri="{FF2B5EF4-FFF2-40B4-BE49-F238E27FC236}">
                <a16:creationId xmlns:a16="http://schemas.microsoft.com/office/drawing/2014/main" id="{6C864F95-439A-456D-B83F-7FE01D59B7A8}"/>
              </a:ext>
            </a:extLst>
          </p:cNvPr>
          <p:cNvSpPr>
            <a:spLocks noChangeShapeType="1"/>
          </p:cNvSpPr>
          <p:nvPr/>
        </p:nvSpPr>
        <p:spPr bwMode="auto">
          <a:xfrm flipH="1">
            <a:off x="5257800" y="1905000"/>
            <a:ext cx="685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8" name="Text Box 20">
            <a:extLst>
              <a:ext uri="{FF2B5EF4-FFF2-40B4-BE49-F238E27FC236}">
                <a16:creationId xmlns:a16="http://schemas.microsoft.com/office/drawing/2014/main" id="{285E9B7E-4EF5-49B6-AB54-090E5B0C5DD7}"/>
              </a:ext>
            </a:extLst>
          </p:cNvPr>
          <p:cNvSpPr txBox="1">
            <a:spLocks noChangeArrowheads="1"/>
          </p:cNvSpPr>
          <p:nvPr/>
        </p:nvSpPr>
        <p:spPr bwMode="auto">
          <a:xfrm>
            <a:off x="4876800" y="22860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3089" name="Text Box 21">
            <a:extLst>
              <a:ext uri="{FF2B5EF4-FFF2-40B4-BE49-F238E27FC236}">
                <a16:creationId xmlns:a16="http://schemas.microsoft.com/office/drawing/2014/main" id="{2C8594E3-CE5A-4A1C-9BA1-CF294F39772E}"/>
              </a:ext>
            </a:extLst>
          </p:cNvPr>
          <p:cNvSpPr txBox="1">
            <a:spLocks noChangeArrowheads="1"/>
          </p:cNvSpPr>
          <p:nvPr/>
        </p:nvSpPr>
        <p:spPr bwMode="auto">
          <a:xfrm>
            <a:off x="4724400" y="2743200"/>
            <a:ext cx="10668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2-706</a:t>
            </a:r>
          </a:p>
          <a:p>
            <a:pPr eaLnBrk="1" hangingPunct="1">
              <a:spcBef>
                <a:spcPct val="50000"/>
              </a:spcBef>
              <a:buFontTx/>
              <a:buNone/>
            </a:pPr>
            <a:r>
              <a:rPr lang="en-US" altLang="en-US" sz="1800"/>
              <a:t>KP - RP</a:t>
            </a:r>
          </a:p>
        </p:txBody>
      </p:sp>
      <p:sp>
        <p:nvSpPr>
          <p:cNvPr id="3090" name="Line 22">
            <a:extLst>
              <a:ext uri="{FF2B5EF4-FFF2-40B4-BE49-F238E27FC236}">
                <a16:creationId xmlns:a16="http://schemas.microsoft.com/office/drawing/2014/main" id="{DFE48EF4-6650-40D3-87B5-85F16D5C888A}"/>
              </a:ext>
            </a:extLst>
          </p:cNvPr>
          <p:cNvSpPr>
            <a:spLocks noChangeShapeType="1"/>
          </p:cNvSpPr>
          <p:nvPr/>
        </p:nvSpPr>
        <p:spPr bwMode="auto">
          <a:xfrm>
            <a:off x="6629400" y="1905000"/>
            <a:ext cx="609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1" name="Text Box 23">
            <a:extLst>
              <a:ext uri="{FF2B5EF4-FFF2-40B4-BE49-F238E27FC236}">
                <a16:creationId xmlns:a16="http://schemas.microsoft.com/office/drawing/2014/main" id="{88301BA4-E9E3-40B3-AFBD-A7DE60F4CFA0}"/>
              </a:ext>
            </a:extLst>
          </p:cNvPr>
          <p:cNvSpPr txBox="1">
            <a:spLocks noChangeArrowheads="1"/>
          </p:cNvSpPr>
          <p:nvPr/>
        </p:nvSpPr>
        <p:spPr bwMode="auto">
          <a:xfrm>
            <a:off x="7086600" y="23622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3092" name="Text Box 24">
            <a:extLst>
              <a:ext uri="{FF2B5EF4-FFF2-40B4-BE49-F238E27FC236}">
                <a16:creationId xmlns:a16="http://schemas.microsoft.com/office/drawing/2014/main" id="{2A553897-CFBF-4400-B0EA-8373FBAA1B42}"/>
              </a:ext>
            </a:extLst>
          </p:cNvPr>
          <p:cNvSpPr txBox="1">
            <a:spLocks noChangeArrowheads="1"/>
          </p:cNvSpPr>
          <p:nvPr/>
        </p:nvSpPr>
        <p:spPr bwMode="auto">
          <a:xfrm>
            <a:off x="6858000" y="2743200"/>
            <a:ext cx="1752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2-708(1) OK?</a:t>
            </a:r>
          </a:p>
        </p:txBody>
      </p:sp>
      <p:sp>
        <p:nvSpPr>
          <p:cNvPr id="3093" name="Line 25">
            <a:extLst>
              <a:ext uri="{FF2B5EF4-FFF2-40B4-BE49-F238E27FC236}">
                <a16:creationId xmlns:a16="http://schemas.microsoft.com/office/drawing/2014/main" id="{F6AD2628-26D0-4A9B-8CD0-FD349176C7F7}"/>
              </a:ext>
            </a:extLst>
          </p:cNvPr>
          <p:cNvSpPr>
            <a:spLocks noChangeShapeType="1"/>
          </p:cNvSpPr>
          <p:nvPr/>
        </p:nvSpPr>
        <p:spPr bwMode="auto">
          <a:xfrm flipH="1">
            <a:off x="6477000" y="3200400"/>
            <a:ext cx="685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4" name="Text Box 26">
            <a:extLst>
              <a:ext uri="{FF2B5EF4-FFF2-40B4-BE49-F238E27FC236}">
                <a16:creationId xmlns:a16="http://schemas.microsoft.com/office/drawing/2014/main" id="{65CCA6CC-3C1F-4CA7-88EC-AB54DED03CFF}"/>
              </a:ext>
            </a:extLst>
          </p:cNvPr>
          <p:cNvSpPr txBox="1">
            <a:spLocks noChangeArrowheads="1"/>
          </p:cNvSpPr>
          <p:nvPr/>
        </p:nvSpPr>
        <p:spPr bwMode="auto">
          <a:xfrm>
            <a:off x="6019800" y="37338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3095" name="Text Box 27">
            <a:extLst>
              <a:ext uri="{FF2B5EF4-FFF2-40B4-BE49-F238E27FC236}">
                <a16:creationId xmlns:a16="http://schemas.microsoft.com/office/drawing/2014/main" id="{86BF8E22-1125-4F5C-8DEA-855AD93FF6B3}"/>
              </a:ext>
            </a:extLst>
          </p:cNvPr>
          <p:cNvSpPr txBox="1">
            <a:spLocks noChangeArrowheads="1"/>
          </p:cNvSpPr>
          <p:nvPr/>
        </p:nvSpPr>
        <p:spPr bwMode="auto">
          <a:xfrm>
            <a:off x="5867400" y="4191000"/>
            <a:ext cx="10668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2-708(1)</a:t>
            </a:r>
          </a:p>
          <a:p>
            <a:pPr eaLnBrk="1" hangingPunct="1">
              <a:spcBef>
                <a:spcPct val="50000"/>
              </a:spcBef>
              <a:buFontTx/>
              <a:buNone/>
            </a:pPr>
            <a:r>
              <a:rPr lang="en-US" altLang="en-US" sz="1800"/>
              <a:t>KP - MP</a:t>
            </a:r>
          </a:p>
        </p:txBody>
      </p:sp>
      <p:sp>
        <p:nvSpPr>
          <p:cNvPr id="3096" name="Text Box 28">
            <a:extLst>
              <a:ext uri="{FF2B5EF4-FFF2-40B4-BE49-F238E27FC236}">
                <a16:creationId xmlns:a16="http://schemas.microsoft.com/office/drawing/2014/main" id="{C1C9F186-8B0F-43C4-8263-422CD8E309C4}"/>
              </a:ext>
            </a:extLst>
          </p:cNvPr>
          <p:cNvSpPr txBox="1">
            <a:spLocks noChangeArrowheads="1"/>
          </p:cNvSpPr>
          <p:nvPr/>
        </p:nvSpPr>
        <p:spPr bwMode="auto">
          <a:xfrm>
            <a:off x="8001000" y="37338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3097" name="Text Box 29">
            <a:extLst>
              <a:ext uri="{FF2B5EF4-FFF2-40B4-BE49-F238E27FC236}">
                <a16:creationId xmlns:a16="http://schemas.microsoft.com/office/drawing/2014/main" id="{AFEBFF9E-6776-489F-9FF5-B3DC9DC96C24}"/>
              </a:ext>
            </a:extLst>
          </p:cNvPr>
          <p:cNvSpPr txBox="1">
            <a:spLocks noChangeArrowheads="1"/>
          </p:cNvSpPr>
          <p:nvPr/>
        </p:nvSpPr>
        <p:spPr bwMode="auto">
          <a:xfrm>
            <a:off x="7772400" y="4191000"/>
            <a:ext cx="13716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2-708(2)</a:t>
            </a:r>
          </a:p>
          <a:p>
            <a:pPr eaLnBrk="1" hangingPunct="1">
              <a:spcBef>
                <a:spcPct val="50000"/>
              </a:spcBef>
              <a:buFontTx/>
              <a:buNone/>
            </a:pPr>
            <a:r>
              <a:rPr lang="en-US" altLang="en-US" sz="1800"/>
              <a:t>Lost profits</a:t>
            </a:r>
          </a:p>
        </p:txBody>
      </p:sp>
      <p:sp>
        <p:nvSpPr>
          <p:cNvPr id="3098" name="Line 30">
            <a:extLst>
              <a:ext uri="{FF2B5EF4-FFF2-40B4-BE49-F238E27FC236}">
                <a16:creationId xmlns:a16="http://schemas.microsoft.com/office/drawing/2014/main" id="{C90867D1-C537-4A20-ACD8-0AFB8F70DCFE}"/>
              </a:ext>
            </a:extLst>
          </p:cNvPr>
          <p:cNvSpPr>
            <a:spLocks noChangeShapeType="1"/>
          </p:cNvSpPr>
          <p:nvPr/>
        </p:nvSpPr>
        <p:spPr bwMode="auto">
          <a:xfrm>
            <a:off x="7696200" y="3276600"/>
            <a:ext cx="609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9" name="AutoShape 31">
            <a:extLst>
              <a:ext uri="{FF2B5EF4-FFF2-40B4-BE49-F238E27FC236}">
                <a16:creationId xmlns:a16="http://schemas.microsoft.com/office/drawing/2014/main" id="{E5C1C1D2-5E48-4289-B8C1-1E3625E4B79B}"/>
              </a:ext>
            </a:extLst>
          </p:cNvPr>
          <p:cNvSpPr>
            <a:spLocks/>
          </p:cNvSpPr>
          <p:nvPr/>
        </p:nvSpPr>
        <p:spPr bwMode="auto">
          <a:xfrm>
            <a:off x="6934200" y="2362200"/>
            <a:ext cx="609600" cy="381000"/>
          </a:xfrm>
          <a:prstGeom prst="borderCallout2">
            <a:avLst>
              <a:gd name="adj1" fmla="val 30000"/>
              <a:gd name="adj2" fmla="val -12500"/>
              <a:gd name="adj3" fmla="val 30000"/>
              <a:gd name="adj4" fmla="val -87759"/>
              <a:gd name="adj5" fmla="val 782500"/>
              <a:gd name="adj6" fmla="val -332032"/>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3100" name="Text Box 32">
            <a:extLst>
              <a:ext uri="{FF2B5EF4-FFF2-40B4-BE49-F238E27FC236}">
                <a16:creationId xmlns:a16="http://schemas.microsoft.com/office/drawing/2014/main" id="{6EDAE6B0-5862-407A-83D9-44B90C97FAA5}"/>
              </a:ext>
            </a:extLst>
          </p:cNvPr>
          <p:cNvSpPr txBox="1">
            <a:spLocks noChangeArrowheads="1"/>
          </p:cNvSpPr>
          <p:nvPr/>
        </p:nvSpPr>
        <p:spPr bwMode="auto">
          <a:xfrm>
            <a:off x="3124200" y="5410200"/>
            <a:ext cx="2514600" cy="1201738"/>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 resale</a:t>
            </a:r>
          </a:p>
          <a:p>
            <a:pPr eaLnBrk="1" hangingPunct="1">
              <a:spcBef>
                <a:spcPct val="50000"/>
              </a:spcBef>
              <a:buFontTx/>
              <a:buNone/>
            </a:pPr>
            <a:r>
              <a:rPr lang="en-US" altLang="en-US" sz="1800"/>
              <a:t>Lost volume seller</a:t>
            </a:r>
          </a:p>
          <a:p>
            <a:pPr eaLnBrk="1" hangingPunct="1">
              <a:spcBef>
                <a:spcPct val="50000"/>
              </a:spcBef>
              <a:buFontTx/>
              <a:buNone/>
            </a:pPr>
            <a:r>
              <a:rPr lang="en-US" altLang="en-US" sz="1800"/>
              <a:t>Unreasonable resale</a:t>
            </a:r>
          </a:p>
        </p:txBody>
      </p:sp>
      <p:sp>
        <p:nvSpPr>
          <p:cNvPr id="3101" name="Text Box 36">
            <a:extLst>
              <a:ext uri="{FF2B5EF4-FFF2-40B4-BE49-F238E27FC236}">
                <a16:creationId xmlns:a16="http://schemas.microsoft.com/office/drawing/2014/main" id="{5B86EE09-94BD-411C-87F9-EBC84409D160}"/>
              </a:ext>
            </a:extLst>
          </p:cNvPr>
          <p:cNvSpPr txBox="1">
            <a:spLocks noChangeArrowheads="1"/>
          </p:cNvSpPr>
          <p:nvPr/>
        </p:nvSpPr>
        <p:spPr bwMode="auto">
          <a:xfrm>
            <a:off x="1066800" y="14478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Goods accepted?</a:t>
            </a:r>
          </a:p>
        </p:txBody>
      </p:sp>
      <p:sp>
        <p:nvSpPr>
          <p:cNvPr id="3102" name="Line 37">
            <a:extLst>
              <a:ext uri="{FF2B5EF4-FFF2-40B4-BE49-F238E27FC236}">
                <a16:creationId xmlns:a16="http://schemas.microsoft.com/office/drawing/2014/main" id="{E6B5B650-444F-4E31-B384-0F8C7C3DA432}"/>
              </a:ext>
            </a:extLst>
          </p:cNvPr>
          <p:cNvSpPr>
            <a:spLocks noChangeShapeType="1"/>
          </p:cNvSpPr>
          <p:nvPr/>
        </p:nvSpPr>
        <p:spPr bwMode="auto">
          <a:xfrm>
            <a:off x="2209800" y="1752600"/>
            <a:ext cx="6096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 name="Text Box 38">
            <a:extLst>
              <a:ext uri="{FF2B5EF4-FFF2-40B4-BE49-F238E27FC236}">
                <a16:creationId xmlns:a16="http://schemas.microsoft.com/office/drawing/2014/main" id="{32DE2651-FF97-4641-A44F-682E69046C84}"/>
              </a:ext>
            </a:extLst>
          </p:cNvPr>
          <p:cNvSpPr txBox="1">
            <a:spLocks noChangeArrowheads="1"/>
          </p:cNvSpPr>
          <p:nvPr/>
        </p:nvSpPr>
        <p:spPr bwMode="auto">
          <a:xfrm>
            <a:off x="2667000" y="18288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3104" name="Line 39">
            <a:extLst>
              <a:ext uri="{FF2B5EF4-FFF2-40B4-BE49-F238E27FC236}">
                <a16:creationId xmlns:a16="http://schemas.microsoft.com/office/drawing/2014/main" id="{BD4DA3EC-2988-4E18-A5BB-3A67DFE6D7AA}"/>
              </a:ext>
            </a:extLst>
          </p:cNvPr>
          <p:cNvSpPr>
            <a:spLocks noChangeShapeType="1"/>
          </p:cNvSpPr>
          <p:nvPr/>
        </p:nvSpPr>
        <p:spPr bwMode="auto">
          <a:xfrm flipH="1">
            <a:off x="1143000" y="1752600"/>
            <a:ext cx="6858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5" name="Text Box 41">
            <a:extLst>
              <a:ext uri="{FF2B5EF4-FFF2-40B4-BE49-F238E27FC236}">
                <a16:creationId xmlns:a16="http://schemas.microsoft.com/office/drawing/2014/main" id="{6D692B63-3D94-44E0-8F99-F0B907066239}"/>
              </a:ext>
            </a:extLst>
          </p:cNvPr>
          <p:cNvSpPr txBox="1">
            <a:spLocks noChangeArrowheads="1"/>
          </p:cNvSpPr>
          <p:nvPr/>
        </p:nvSpPr>
        <p:spPr bwMode="auto">
          <a:xfrm>
            <a:off x="838200" y="18288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3106" name="Text Box 42">
            <a:extLst>
              <a:ext uri="{FF2B5EF4-FFF2-40B4-BE49-F238E27FC236}">
                <a16:creationId xmlns:a16="http://schemas.microsoft.com/office/drawing/2014/main" id="{E2595F0D-5E26-47C4-9843-A15A3A0B3A7F}"/>
              </a:ext>
            </a:extLst>
          </p:cNvPr>
          <p:cNvSpPr txBox="1">
            <a:spLocks noChangeArrowheads="1"/>
          </p:cNvSpPr>
          <p:nvPr/>
        </p:nvSpPr>
        <p:spPr bwMode="auto">
          <a:xfrm>
            <a:off x="609600" y="2362200"/>
            <a:ext cx="10668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2-714</a:t>
            </a:r>
          </a:p>
          <a:p>
            <a:pPr eaLnBrk="1" hangingPunct="1">
              <a:spcBef>
                <a:spcPct val="50000"/>
              </a:spcBef>
              <a:buFontTx/>
              <a:buNone/>
            </a:pPr>
            <a:r>
              <a:rPr lang="en-US" altLang="en-US" sz="1800"/>
              <a:t>AP - AD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D3668-ED72-4BB8-BADB-B2D6F2D8CE5A}"/>
              </a:ext>
            </a:extLst>
          </p:cNvPr>
          <p:cNvSpPr>
            <a:spLocks noGrp="1"/>
          </p:cNvSpPr>
          <p:nvPr>
            <p:ph type="title"/>
          </p:nvPr>
        </p:nvSpPr>
        <p:spPr/>
        <p:txBody>
          <a:bodyPr/>
          <a:lstStyle/>
          <a:p>
            <a:r>
              <a:rPr lang="en-US" sz="2800" dirty="0">
                <a:solidFill>
                  <a:srgbClr val="333333"/>
                </a:solidFill>
              </a:rPr>
              <a:t>§ 2-706. Seller's Resale Including Contract for Resale</a:t>
            </a:r>
            <a:br>
              <a:rPr lang="en-US" dirty="0">
                <a:solidFill>
                  <a:srgbClr val="333333"/>
                </a:solidFill>
                <a:latin typeface="Verdana" panose="020B0604030504040204" pitchFamily="34" charset="0"/>
              </a:rPr>
            </a:br>
            <a:endParaRPr lang="en-US" dirty="0"/>
          </a:p>
        </p:txBody>
      </p:sp>
      <p:sp>
        <p:nvSpPr>
          <p:cNvPr id="3" name="Content Placeholder 2">
            <a:extLst>
              <a:ext uri="{FF2B5EF4-FFF2-40B4-BE49-F238E27FC236}">
                <a16:creationId xmlns:a16="http://schemas.microsoft.com/office/drawing/2014/main" id="{1B49F734-004A-4346-85B3-C111BB7BC349}"/>
              </a:ext>
            </a:extLst>
          </p:cNvPr>
          <p:cNvSpPr>
            <a:spLocks noGrp="1"/>
          </p:cNvSpPr>
          <p:nvPr>
            <p:ph idx="1"/>
          </p:nvPr>
        </p:nvSpPr>
        <p:spPr/>
        <p:txBody>
          <a:bodyPr/>
          <a:lstStyle/>
          <a:p>
            <a:pPr algn="l"/>
            <a:r>
              <a:rPr lang="en-US" b="0" i="0" dirty="0">
                <a:effectLst/>
              </a:rPr>
              <a:t>(1) . . . the seller may resell the </a:t>
            </a:r>
            <a:r>
              <a:rPr lang="en-US" b="0" i="0" u="none" strike="noStrike" dirty="0">
                <a:effectLst/>
              </a:rPr>
              <a:t>goods</a:t>
            </a:r>
            <a:r>
              <a:rPr lang="en-US" b="0" i="0" dirty="0">
                <a:effectLst/>
              </a:rPr>
              <a:t> concerned or the undelivered balance thereof. Where the resale is made in </a:t>
            </a:r>
            <a:r>
              <a:rPr lang="en-US" b="0" i="0" u="none" strike="noStrike" dirty="0">
                <a:effectLst/>
              </a:rPr>
              <a:t>good faith</a:t>
            </a:r>
            <a:r>
              <a:rPr lang="en-US" b="0" i="0" dirty="0">
                <a:effectLst/>
              </a:rPr>
              <a:t> and in a commercially reasonable manner the seller may recover the difference between the resale price and the </a:t>
            </a:r>
            <a:r>
              <a:rPr lang="en-US" b="0" i="0" u="none" strike="noStrike" dirty="0">
                <a:effectLst/>
              </a:rPr>
              <a:t>contract</a:t>
            </a:r>
            <a:r>
              <a:rPr lang="en-US" b="0" i="0" dirty="0">
                <a:effectLst/>
              </a:rPr>
              <a:t> price together with any incidental damages allowed under the provisions of this Article (Section </a:t>
            </a:r>
            <a:r>
              <a:rPr lang="en-US" b="0" i="0" u="none" strike="noStrike" dirty="0">
                <a:effectLst/>
              </a:rPr>
              <a:t>2-710</a:t>
            </a:r>
            <a:r>
              <a:rPr lang="en-US" b="0" i="0" dirty="0">
                <a:effectLst/>
              </a:rPr>
              <a:t>), but less expenses saved in consequence of the </a:t>
            </a:r>
            <a:r>
              <a:rPr lang="en-US" b="0" i="0" u="none" strike="noStrike" dirty="0">
                <a:effectLst/>
              </a:rPr>
              <a:t>buyer’s </a:t>
            </a:r>
            <a:r>
              <a:rPr lang="en-US" b="0" i="0" dirty="0">
                <a:effectLst/>
              </a:rPr>
              <a:t>breach.</a:t>
            </a:r>
          </a:p>
          <a:p>
            <a:endParaRPr lang="en-US" dirty="0"/>
          </a:p>
        </p:txBody>
      </p:sp>
    </p:spTree>
    <p:extLst>
      <p:ext uri="{BB962C8B-B14F-4D97-AF65-F5344CB8AC3E}">
        <p14:creationId xmlns:p14="http://schemas.microsoft.com/office/powerpoint/2010/main" val="2314866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D90B0-FDC4-4270-80E6-80B6473FC2B8}"/>
              </a:ext>
            </a:extLst>
          </p:cNvPr>
          <p:cNvSpPr>
            <a:spLocks noGrp="1"/>
          </p:cNvSpPr>
          <p:nvPr>
            <p:ph type="title"/>
          </p:nvPr>
        </p:nvSpPr>
        <p:spPr/>
        <p:txBody>
          <a:bodyPr/>
          <a:lstStyle/>
          <a:p>
            <a:r>
              <a:rPr lang="en-US" dirty="0"/>
              <a:t>Moving To Chicago  1</a:t>
            </a:r>
          </a:p>
        </p:txBody>
      </p:sp>
      <p:sp>
        <p:nvSpPr>
          <p:cNvPr id="3" name="Content Placeholder 2">
            <a:extLst>
              <a:ext uri="{FF2B5EF4-FFF2-40B4-BE49-F238E27FC236}">
                <a16:creationId xmlns:a16="http://schemas.microsoft.com/office/drawing/2014/main" id="{E9AAFD57-F5FC-4302-B6DF-095257BEA687}"/>
              </a:ext>
            </a:extLst>
          </p:cNvPr>
          <p:cNvSpPr>
            <a:spLocks noGrp="1"/>
          </p:cNvSpPr>
          <p:nvPr>
            <p:ph idx="1"/>
          </p:nvPr>
        </p:nvSpPr>
        <p:spPr/>
        <p:txBody>
          <a:bodyPr/>
          <a:lstStyle/>
          <a:p>
            <a:pPr marL="0" indent="0">
              <a:buNone/>
            </a:pPr>
            <a:r>
              <a:rPr lang="en-US" sz="2000" dirty="0">
                <a:effectLst/>
                <a:ea typeface="Times New Roman" panose="02020603050405020304" pitchFamily="18" charset="0"/>
                <a:cs typeface="Times New Roman" panose="02020603050405020304" pitchFamily="18" charset="0"/>
              </a:rPr>
              <a:t>I have a contract with you to sell you my personal supply of 1000 tubes of hair gel at $2 a tube (having moved from the Sunset Strip in LA to Chicago, I don't need so much hair gel).  </a:t>
            </a:r>
          </a:p>
          <a:p>
            <a:pPr marL="0" indent="0">
              <a:buNone/>
            </a:pPr>
            <a:r>
              <a:rPr lang="en-US" sz="2000" dirty="0">
                <a:effectLst/>
                <a:ea typeface="Times New Roman" panose="02020603050405020304" pitchFamily="18" charset="0"/>
                <a:cs typeface="Times New Roman" panose="02020603050405020304" pitchFamily="18" charset="0"/>
              </a:rPr>
              <a:t>You refuse delivery, and I resell at $1 a tube—just being the best deal I can get in the time frame. My damages are:</a:t>
            </a:r>
          </a:p>
          <a:p>
            <a:pPr marL="0" indent="0">
              <a:buNone/>
            </a:pPr>
            <a:endParaRPr lang="en-US" sz="2000" dirty="0">
              <a:ea typeface="Times New Roman" panose="02020603050405020304" pitchFamily="18" charset="0"/>
              <a:cs typeface="Times New Roman" panose="02020603050405020304" pitchFamily="18" charset="0"/>
            </a:endParaRPr>
          </a:p>
          <a:p>
            <a:pPr marL="0" indent="0">
              <a:buNone/>
            </a:pPr>
            <a:r>
              <a:rPr lang="en-US" sz="2000" dirty="0">
                <a:effectLst/>
                <a:ea typeface="Times New Roman" panose="02020603050405020304" pitchFamily="18" charset="0"/>
                <a:cs typeface="Times New Roman" panose="02020603050405020304" pitchFamily="18" charset="0"/>
              </a:rPr>
              <a:t>(a) 2-706: </a:t>
            </a:r>
            <a:r>
              <a:rPr lang="en-US" sz="2000" dirty="0">
                <a:ea typeface="Times New Roman" panose="02020603050405020304" pitchFamily="18" charset="0"/>
                <a:cs typeface="Times New Roman" panose="02020603050405020304" pitchFamily="18" charset="0"/>
              </a:rPr>
              <a:t>KP - RP</a:t>
            </a:r>
            <a:endParaRPr lang="en-US" sz="2000" dirty="0">
              <a:effectLst/>
              <a:ea typeface="Times New Roman" panose="02020603050405020304" pitchFamily="18" charset="0"/>
              <a:cs typeface="Times New Roman" panose="02020603050405020304" pitchFamily="18" charset="0"/>
            </a:endParaRPr>
          </a:p>
          <a:p>
            <a:pPr marL="0" indent="0">
              <a:buNone/>
            </a:pPr>
            <a:r>
              <a:rPr lang="en-US" sz="2000" dirty="0">
                <a:ea typeface="Times New Roman" panose="02020603050405020304" pitchFamily="18" charset="0"/>
                <a:cs typeface="Times New Roman" panose="02020603050405020304" pitchFamily="18" charset="0"/>
              </a:rPr>
              <a:t>(b) 2-708(1): KP – MP</a:t>
            </a:r>
          </a:p>
          <a:p>
            <a:pPr marL="0" indent="0">
              <a:buNone/>
            </a:pPr>
            <a:r>
              <a:rPr lang="en-US" sz="2000" dirty="0">
                <a:ea typeface="Times New Roman" panose="02020603050405020304" pitchFamily="18" charset="0"/>
                <a:cs typeface="Times New Roman" panose="02020603050405020304" pitchFamily="18" charset="0"/>
              </a:rPr>
              <a:t>(c) </a:t>
            </a:r>
            <a:r>
              <a:rPr lang="en-US" sz="2000" dirty="0">
                <a:effectLst/>
                <a:ea typeface="Times New Roman" panose="02020603050405020304" pitchFamily="18" charset="0"/>
                <a:cs typeface="Times New Roman" panose="02020603050405020304" pitchFamily="18" charset="0"/>
              </a:rPr>
              <a:t>2-708(2): Lost profits</a:t>
            </a:r>
          </a:p>
          <a:p>
            <a:pPr marL="0" indent="0">
              <a:buNone/>
            </a:pPr>
            <a:endParaRPr lang="en-US" sz="2000" dirty="0">
              <a:ea typeface="Times New Roman" panose="02020603050405020304" pitchFamily="18" charset="0"/>
              <a:cs typeface="Times New Roman" panose="02020603050405020304" pitchFamily="18" charset="0"/>
            </a:endParaRPr>
          </a:p>
          <a:p>
            <a:pPr marL="0" indent="0">
              <a:buNone/>
            </a:pPr>
            <a:endParaRPr lang="en-US" sz="1800" dirty="0">
              <a:effectLst/>
              <a:ea typeface="Times New Roman" panose="02020603050405020304" pitchFamily="18" charset="0"/>
              <a:cs typeface="Times New Roman" panose="02020603050405020304" pitchFamily="18" charset="0"/>
            </a:endParaRPr>
          </a:p>
          <a:p>
            <a:pPr marL="0" indent="0">
              <a:buNone/>
            </a:pPr>
            <a:endParaRPr lang="en-US" sz="1800" dirty="0">
              <a:ea typeface="Times New Roman" panose="02020603050405020304" pitchFamily="18" charset="0"/>
              <a:cs typeface="Times New Roman" panose="02020603050405020304" pitchFamily="18" charset="0"/>
            </a:endParaRPr>
          </a:p>
          <a:p>
            <a:pPr marL="0" indent="0">
              <a:buNone/>
            </a:pPr>
            <a:endParaRPr lang="en-US" sz="1800" dirty="0">
              <a:effectLst/>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46435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C8CC0-A46D-423B-93D2-A6A35A55CAC5}"/>
              </a:ext>
            </a:extLst>
          </p:cNvPr>
          <p:cNvSpPr>
            <a:spLocks noGrp="1"/>
          </p:cNvSpPr>
          <p:nvPr>
            <p:ph type="title"/>
          </p:nvPr>
        </p:nvSpPr>
        <p:spPr/>
        <p:txBody>
          <a:bodyPr/>
          <a:lstStyle/>
          <a:p>
            <a:r>
              <a:rPr lang="en-US" dirty="0"/>
              <a:t>Moving To Chicago 2</a:t>
            </a:r>
          </a:p>
        </p:txBody>
      </p:sp>
      <p:sp>
        <p:nvSpPr>
          <p:cNvPr id="3" name="Content Placeholder 2">
            <a:extLst>
              <a:ext uri="{FF2B5EF4-FFF2-40B4-BE49-F238E27FC236}">
                <a16:creationId xmlns:a16="http://schemas.microsoft.com/office/drawing/2014/main" id="{8DABC4DE-284B-4E9F-9503-58894467308E}"/>
              </a:ext>
            </a:extLst>
          </p:cNvPr>
          <p:cNvSpPr>
            <a:spLocks noGrp="1"/>
          </p:cNvSpPr>
          <p:nvPr>
            <p:ph idx="1"/>
          </p:nvPr>
        </p:nvSpPr>
        <p:spPr/>
        <p:txBody>
          <a:bodyPr/>
          <a:lstStyle/>
          <a:p>
            <a:pPr marL="0" indent="0">
              <a:buNone/>
            </a:pPr>
            <a:r>
              <a:rPr lang="en-US" sz="2400" dirty="0">
                <a:effectLst/>
                <a:ea typeface="Times New Roman" panose="02020603050405020304" pitchFamily="18" charset="0"/>
                <a:cs typeface="Times New Roman" panose="02020603050405020304" pitchFamily="18" charset="0"/>
              </a:rPr>
              <a:t>I have a contract with you to sell you my personal supply of 1000 tubes of hair gel at $2 a tube (having moved from the Sunset Strip in LA to Chicago, I don't need so much hair gel).  You refuse delivery, and I resell at $3 a tube, when I could have resold for $1, but a buyer suddenly offered me the much higher price. My damages are:</a:t>
            </a:r>
          </a:p>
          <a:p>
            <a:pPr marL="0" indent="0">
              <a:buNone/>
            </a:pPr>
            <a:endParaRPr lang="en-US" sz="2400" dirty="0">
              <a:ea typeface="Times New Roman" panose="02020603050405020304" pitchFamily="18" charset="0"/>
              <a:cs typeface="Times New Roman" panose="02020603050405020304" pitchFamily="18" charset="0"/>
            </a:endParaRPr>
          </a:p>
          <a:p>
            <a:pPr marL="0" indent="0">
              <a:buNone/>
            </a:pPr>
            <a:r>
              <a:rPr lang="en-US" sz="2400" dirty="0">
                <a:effectLst/>
                <a:ea typeface="Times New Roman" panose="02020603050405020304" pitchFamily="18" charset="0"/>
                <a:cs typeface="Times New Roman" panose="02020603050405020304" pitchFamily="18" charset="0"/>
              </a:rPr>
              <a:t>(a) 2-706: KP – RP</a:t>
            </a:r>
          </a:p>
          <a:p>
            <a:pPr marL="0" indent="0">
              <a:buNone/>
            </a:pPr>
            <a:r>
              <a:rPr lang="en-US" sz="2400" dirty="0">
                <a:ea typeface="Times New Roman" panose="02020603050405020304" pitchFamily="18" charset="0"/>
                <a:cs typeface="Times New Roman" panose="02020603050405020304" pitchFamily="18" charset="0"/>
              </a:rPr>
              <a:t>(b) 2-708(1): KP – MP</a:t>
            </a:r>
          </a:p>
          <a:p>
            <a:pPr marL="0" indent="0">
              <a:buNone/>
            </a:pPr>
            <a:r>
              <a:rPr lang="en-US" sz="2400" dirty="0">
                <a:ea typeface="Times New Roman" panose="02020603050405020304" pitchFamily="18" charset="0"/>
                <a:cs typeface="Times New Roman" panose="02020603050405020304" pitchFamily="18" charset="0"/>
              </a:rPr>
              <a:t>(c) </a:t>
            </a:r>
            <a:r>
              <a:rPr lang="en-US" sz="2400" dirty="0">
                <a:effectLst/>
                <a:ea typeface="Times New Roman" panose="02020603050405020304" pitchFamily="18" charset="0"/>
                <a:cs typeface="Times New Roman" panose="02020603050405020304" pitchFamily="18" charset="0"/>
              </a:rPr>
              <a:t>2-708(2): Lost profits</a:t>
            </a:r>
          </a:p>
          <a:p>
            <a:endParaRPr lang="en-US" dirty="0"/>
          </a:p>
        </p:txBody>
      </p:sp>
    </p:spTree>
    <p:extLst>
      <p:ext uri="{BB962C8B-B14F-4D97-AF65-F5344CB8AC3E}">
        <p14:creationId xmlns:p14="http://schemas.microsoft.com/office/powerpoint/2010/main" val="2080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965D4-86C7-4068-989E-D7BE55E8EF05}"/>
              </a:ext>
            </a:extLst>
          </p:cNvPr>
          <p:cNvSpPr>
            <a:spLocks noGrp="1"/>
          </p:cNvSpPr>
          <p:nvPr>
            <p:ph type="title"/>
          </p:nvPr>
        </p:nvSpPr>
        <p:spPr/>
        <p:txBody>
          <a:bodyPr/>
          <a:lstStyle/>
          <a:p>
            <a:r>
              <a:rPr lang="en-US" dirty="0"/>
              <a:t>Moving To Chicago 3</a:t>
            </a:r>
          </a:p>
        </p:txBody>
      </p:sp>
      <p:sp>
        <p:nvSpPr>
          <p:cNvPr id="3" name="Content Placeholder 2">
            <a:extLst>
              <a:ext uri="{FF2B5EF4-FFF2-40B4-BE49-F238E27FC236}">
                <a16:creationId xmlns:a16="http://schemas.microsoft.com/office/drawing/2014/main" id="{65B65328-3F26-4E75-9C48-2247DE3DF07C}"/>
              </a:ext>
            </a:extLst>
          </p:cNvPr>
          <p:cNvSpPr>
            <a:spLocks noGrp="1"/>
          </p:cNvSpPr>
          <p:nvPr>
            <p:ph idx="1"/>
          </p:nvPr>
        </p:nvSpPr>
        <p:spPr/>
        <p:txBody>
          <a:bodyPr/>
          <a:lstStyle/>
          <a:p>
            <a:r>
              <a:rPr lang="en-US" sz="2800" dirty="0">
                <a:effectLst/>
                <a:ea typeface="Times New Roman" panose="02020603050405020304" pitchFamily="18" charset="0"/>
                <a:cs typeface="Times New Roman" panose="02020603050405020304" pitchFamily="18" charset="0"/>
              </a:rPr>
              <a:t>I have a contract with you to sell you my personal supply of 1000 tubes of hair gel at $2 a tube (having moved from the Sunset Strip in LA to Chicago, I don't need so much hair gel). You refuse delivery, but I do not resell.</a:t>
            </a:r>
          </a:p>
          <a:p>
            <a:pPr marL="0" indent="0">
              <a:buNone/>
            </a:pPr>
            <a:r>
              <a:rPr lang="en-US" sz="2800" dirty="0">
                <a:effectLst/>
                <a:ea typeface="Times New Roman" panose="02020603050405020304" pitchFamily="18" charset="0"/>
                <a:cs typeface="Times New Roman" panose="02020603050405020304" pitchFamily="18" charset="0"/>
              </a:rPr>
              <a:t>(a) 2-706: RP – KP</a:t>
            </a:r>
          </a:p>
          <a:p>
            <a:pPr marL="0" indent="0">
              <a:buNone/>
            </a:pPr>
            <a:r>
              <a:rPr lang="en-US" sz="2800" dirty="0">
                <a:ea typeface="Times New Roman" panose="02020603050405020304" pitchFamily="18" charset="0"/>
                <a:cs typeface="Times New Roman" panose="02020603050405020304" pitchFamily="18" charset="0"/>
              </a:rPr>
              <a:t>(b) 2-708(1): KP – MP</a:t>
            </a:r>
          </a:p>
          <a:p>
            <a:pPr marL="0" indent="0">
              <a:buNone/>
            </a:pPr>
            <a:r>
              <a:rPr lang="en-US" sz="2800" dirty="0">
                <a:ea typeface="Times New Roman" panose="02020603050405020304" pitchFamily="18" charset="0"/>
                <a:cs typeface="Times New Roman" panose="02020603050405020304" pitchFamily="18" charset="0"/>
              </a:rPr>
              <a:t>(c) </a:t>
            </a:r>
            <a:r>
              <a:rPr lang="en-US" sz="2800" dirty="0">
                <a:effectLst/>
                <a:ea typeface="Times New Roman" panose="02020603050405020304" pitchFamily="18" charset="0"/>
                <a:cs typeface="Times New Roman" panose="02020603050405020304" pitchFamily="18" charset="0"/>
              </a:rPr>
              <a:t>2-708(2): Lost profits</a:t>
            </a:r>
          </a:p>
          <a:p>
            <a:pPr marL="0" indent="0">
              <a:buNone/>
            </a:pPr>
            <a:r>
              <a:rPr lang="en-US" sz="2800" dirty="0">
                <a:effectLst/>
                <a:ea typeface="Times New Roman" panose="02020603050405020304" pitchFamily="18" charset="0"/>
                <a:cs typeface="Times New Roman" panose="02020603050405020304" pitchFamily="18" charset="0"/>
              </a:rPr>
              <a:t> </a:t>
            </a:r>
            <a:endParaRPr lang="en-US" sz="2800" dirty="0"/>
          </a:p>
        </p:txBody>
      </p:sp>
    </p:spTree>
    <p:extLst>
      <p:ext uri="{BB962C8B-B14F-4D97-AF65-F5344CB8AC3E}">
        <p14:creationId xmlns:p14="http://schemas.microsoft.com/office/powerpoint/2010/main" val="1748267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451A0-F916-47E3-89E3-0603B8C905C1}"/>
              </a:ext>
            </a:extLst>
          </p:cNvPr>
          <p:cNvSpPr>
            <a:spLocks noGrp="1"/>
          </p:cNvSpPr>
          <p:nvPr>
            <p:ph type="title"/>
          </p:nvPr>
        </p:nvSpPr>
        <p:spPr/>
        <p:txBody>
          <a:bodyPr/>
          <a:lstStyle/>
          <a:p>
            <a:r>
              <a:rPr lang="en-US" sz="2400" dirty="0">
                <a:ea typeface="Calibri" panose="020F0502020204030204" pitchFamily="34" charset="0"/>
                <a:cs typeface="Times New Roman" panose="02020603050405020304" pitchFamily="18" charset="0"/>
              </a:rPr>
              <a:t>§ 2-708. Seller's Damages for Non-acceptance or Repudiation</a:t>
            </a:r>
            <a:endParaRPr lang="en-US" dirty="0"/>
          </a:p>
        </p:txBody>
      </p:sp>
      <p:sp>
        <p:nvSpPr>
          <p:cNvPr id="3" name="Content Placeholder 2">
            <a:extLst>
              <a:ext uri="{FF2B5EF4-FFF2-40B4-BE49-F238E27FC236}">
                <a16:creationId xmlns:a16="http://schemas.microsoft.com/office/drawing/2014/main" id="{2D31D994-60B8-4DE4-9606-4FC34FC3A5CE}"/>
              </a:ext>
            </a:extLst>
          </p:cNvPr>
          <p:cNvSpPr>
            <a:spLocks noGrp="1"/>
          </p:cNvSpPr>
          <p:nvPr>
            <p:ph idx="1"/>
          </p:nvPr>
        </p:nvSpPr>
        <p:spPr/>
        <p:txBody>
          <a:bodyPr/>
          <a:lstStyle/>
          <a:p>
            <a:pPr marL="0" marR="0">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(1) Subject to subsection (2) and to the provisions of this Article with respect to proof of market price (Section 2-723), the measure of damages for non-acceptance or repudiation by the buyer is the difference between the market price at the time and place for tender and the unpaid contract price together with any incidental damages provided in this Article (Section 2-710), but less expenses saved in consequence of the buyer's breach.</a:t>
            </a:r>
          </a:p>
          <a:p>
            <a:endParaRPr lang="en-US" dirty="0"/>
          </a:p>
        </p:txBody>
      </p:sp>
    </p:spTree>
    <p:extLst>
      <p:ext uri="{BB962C8B-B14F-4D97-AF65-F5344CB8AC3E}">
        <p14:creationId xmlns:p14="http://schemas.microsoft.com/office/powerpoint/2010/main" val="834775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563F3-CE77-40E8-9DF1-3E56600ABE89}"/>
              </a:ext>
            </a:extLst>
          </p:cNvPr>
          <p:cNvSpPr>
            <a:spLocks noGrp="1"/>
          </p:cNvSpPr>
          <p:nvPr>
            <p:ph type="title"/>
          </p:nvPr>
        </p:nvSpPr>
        <p:spPr/>
        <p:txBody>
          <a:bodyPr/>
          <a:lstStyle/>
          <a:p>
            <a:r>
              <a:rPr lang="en-US" dirty="0"/>
              <a:t>Hair Gel Wholesaler</a:t>
            </a:r>
          </a:p>
        </p:txBody>
      </p:sp>
      <p:sp>
        <p:nvSpPr>
          <p:cNvPr id="3" name="Content Placeholder 2">
            <a:extLst>
              <a:ext uri="{FF2B5EF4-FFF2-40B4-BE49-F238E27FC236}">
                <a16:creationId xmlns:a16="http://schemas.microsoft.com/office/drawing/2014/main" id="{FF6F0D87-51C0-4C2D-A868-72DB493FFA66}"/>
              </a:ext>
            </a:extLst>
          </p:cNvPr>
          <p:cNvSpPr>
            <a:spLocks noGrp="1"/>
          </p:cNvSpPr>
          <p:nvPr>
            <p:ph idx="1"/>
          </p:nvPr>
        </p:nvSpPr>
        <p:spPr/>
        <p:txBody>
          <a:bodyPr/>
          <a:lstStyle/>
          <a:p>
            <a:pPr marL="0" indent="0">
              <a:buNone/>
            </a:pPr>
            <a:r>
              <a:rPr lang="en-US" sz="2400" dirty="0">
                <a:effectLst/>
                <a:ea typeface="Times New Roman" panose="02020603050405020304" pitchFamily="18" charset="0"/>
                <a:cs typeface="Arial" panose="020B0604020202020204" pitchFamily="34" charset="0"/>
              </a:rPr>
              <a:t>I have a contract with you to </a:t>
            </a:r>
            <a:r>
              <a:rPr lang="en-US" sz="2400">
                <a:effectLst/>
                <a:ea typeface="Times New Roman" panose="02020603050405020304" pitchFamily="18" charset="0"/>
                <a:cs typeface="Arial" panose="020B0604020202020204" pitchFamily="34" charset="0"/>
              </a:rPr>
              <a:t>sell you </a:t>
            </a:r>
            <a:r>
              <a:rPr lang="en-US" sz="2400" dirty="0">
                <a:effectLst/>
                <a:ea typeface="Times New Roman" panose="02020603050405020304" pitchFamily="18" charset="0"/>
                <a:cs typeface="Arial" panose="020B0604020202020204" pitchFamily="34" charset="0"/>
              </a:rPr>
              <a:t>1000 tubes of hair gel at $2 a tube. You refuse delivery. I am a wholesaler of hair gel and can get as much hair gel as I want (so I am a lost volume seller).  My profit on our deal would have been $500 = KP of $2000 - my costs of $1500. My damages are:</a:t>
            </a:r>
          </a:p>
          <a:p>
            <a:pPr marL="0" indent="0">
              <a:buNone/>
            </a:pPr>
            <a:endParaRPr lang="en-US" sz="2400" dirty="0">
              <a:effectLst/>
              <a:ea typeface="Times New Roman" panose="02020603050405020304" pitchFamily="18" charset="0"/>
              <a:cs typeface="Times New Roman" panose="02020603050405020304" pitchFamily="18" charset="0"/>
            </a:endParaRPr>
          </a:p>
          <a:p>
            <a:pPr marL="0" indent="0">
              <a:buNone/>
            </a:pPr>
            <a:r>
              <a:rPr lang="en-US" sz="2400" dirty="0">
                <a:effectLst/>
                <a:ea typeface="Times New Roman" panose="02020603050405020304" pitchFamily="18" charset="0"/>
                <a:cs typeface="Times New Roman" panose="02020603050405020304" pitchFamily="18" charset="0"/>
              </a:rPr>
              <a:t>(a) 2-706: RP – KP</a:t>
            </a:r>
          </a:p>
          <a:p>
            <a:pPr marL="0" indent="0">
              <a:buNone/>
            </a:pPr>
            <a:r>
              <a:rPr lang="en-US" sz="2400" dirty="0">
                <a:ea typeface="Times New Roman" panose="02020603050405020304" pitchFamily="18" charset="0"/>
                <a:cs typeface="Times New Roman" panose="02020603050405020304" pitchFamily="18" charset="0"/>
              </a:rPr>
              <a:t>(b) 2-708(1): KP – MP</a:t>
            </a:r>
          </a:p>
          <a:p>
            <a:pPr marL="0" indent="0">
              <a:buNone/>
            </a:pPr>
            <a:r>
              <a:rPr lang="en-US" sz="2400" dirty="0">
                <a:ea typeface="Times New Roman" panose="02020603050405020304" pitchFamily="18" charset="0"/>
                <a:cs typeface="Times New Roman" panose="02020603050405020304" pitchFamily="18" charset="0"/>
              </a:rPr>
              <a:t>(c) </a:t>
            </a:r>
            <a:r>
              <a:rPr lang="en-US" sz="2400" dirty="0">
                <a:effectLst/>
                <a:ea typeface="Times New Roman" panose="02020603050405020304" pitchFamily="18" charset="0"/>
                <a:cs typeface="Times New Roman" panose="02020603050405020304" pitchFamily="18" charset="0"/>
              </a:rPr>
              <a:t>2-708(2): Lost profits</a:t>
            </a:r>
          </a:p>
          <a:p>
            <a:pPr marL="0" indent="0">
              <a:buNone/>
            </a:pPr>
            <a:endParaRPr lang="en-US" sz="2400" dirty="0">
              <a:effectLst/>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292337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C1768-EA0F-4B6A-B344-4D513554033F}"/>
              </a:ext>
            </a:extLst>
          </p:cNvPr>
          <p:cNvSpPr>
            <a:spLocks noGrp="1"/>
          </p:cNvSpPr>
          <p:nvPr>
            <p:ph type="title"/>
          </p:nvPr>
        </p:nvSpPr>
        <p:spPr/>
        <p:txBody>
          <a:bodyPr/>
          <a:lstStyle/>
          <a:p>
            <a:r>
              <a:rPr lang="en-US" sz="2400" dirty="0">
                <a:ea typeface="Calibri" panose="020F0502020204030204" pitchFamily="34" charset="0"/>
                <a:cs typeface="Times New Roman" panose="02020603050405020304" pitchFamily="18" charset="0"/>
              </a:rPr>
              <a:t>§ 2-708. Seller's Damages for Non-acceptance or Repudiation</a:t>
            </a:r>
            <a:endParaRPr lang="en-US" dirty="0"/>
          </a:p>
        </p:txBody>
      </p:sp>
      <p:sp>
        <p:nvSpPr>
          <p:cNvPr id="3" name="Content Placeholder 2">
            <a:extLst>
              <a:ext uri="{FF2B5EF4-FFF2-40B4-BE49-F238E27FC236}">
                <a16:creationId xmlns:a16="http://schemas.microsoft.com/office/drawing/2014/main" id="{DDD6F2C4-76B4-413E-B5CB-BCB90F7BA81F}"/>
              </a:ext>
            </a:extLst>
          </p:cNvPr>
          <p:cNvSpPr>
            <a:spLocks noGrp="1"/>
          </p:cNvSpPr>
          <p:nvPr>
            <p:ph idx="1"/>
          </p:nvPr>
        </p:nvSpPr>
        <p:spPr/>
        <p:txBody>
          <a:bodyPr/>
          <a:lstStyle/>
          <a:p>
            <a:r>
              <a:rPr lang="en-US" sz="2800" dirty="0">
                <a:effectLst/>
                <a:ea typeface="Calibri" panose="020F0502020204030204" pitchFamily="34" charset="0"/>
                <a:cs typeface="Times New Roman" panose="02020603050405020304" pitchFamily="18" charset="0"/>
              </a:rPr>
              <a:t>(2) If the measure of damages provided in subsection (1) is inadequate to put the seller in as good a position as performance would have done then the measure of damages is the profit (including reasonable overhead) which the seller would have made from full performance by the buyer, together with any incidental damages provided in this Article (Section 2-710), due allowance for costs reasonably incurred and due credit for payments or proceeds of resale.</a:t>
            </a:r>
          </a:p>
          <a:p>
            <a:endParaRPr lang="en-US" dirty="0"/>
          </a:p>
        </p:txBody>
      </p:sp>
    </p:spTree>
    <p:extLst>
      <p:ext uri="{BB962C8B-B14F-4D97-AF65-F5344CB8AC3E}">
        <p14:creationId xmlns:p14="http://schemas.microsoft.com/office/powerpoint/2010/main" val="609193789"/>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3109</TotalTime>
  <Words>1277</Words>
  <Application>Microsoft Office PowerPoint</Application>
  <PresentationFormat>On-screen Show (4:3)</PresentationFormat>
  <Paragraphs>98</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Garamond</vt:lpstr>
      <vt:lpstr>Verdana</vt:lpstr>
      <vt:lpstr>Wingdings</vt:lpstr>
      <vt:lpstr>Edge</vt:lpstr>
      <vt:lpstr>UCC Damages Buyer Breach: Examples</vt:lpstr>
      <vt:lpstr>PowerPoint Presentation</vt:lpstr>
      <vt:lpstr>§ 2-706. Seller's Resale Including Contract for Resale </vt:lpstr>
      <vt:lpstr>Moving To Chicago  1</vt:lpstr>
      <vt:lpstr>Moving To Chicago 2</vt:lpstr>
      <vt:lpstr>Moving To Chicago 3</vt:lpstr>
      <vt:lpstr>§ 2-708. Seller's Damages for Non-acceptance or Repudiation</vt:lpstr>
      <vt:lpstr>Hair Gel Wholesaler</vt:lpstr>
      <vt:lpstr>§ 2-708. Seller's Damages for Non-acceptance or Repudiation</vt:lpstr>
      <vt:lpstr>Neri v. Retail Marine</vt:lpstr>
      <vt:lpstr>The Neri Court and 2-708(2)</vt:lpstr>
      <vt:lpstr>The Neri Court</vt:lpstr>
      <vt:lpstr>Compare My Selling My Only Boat</vt:lpstr>
      <vt:lpstr>My Damages</vt:lpstr>
      <vt:lpstr>§ 2-708. Seller's Damages for Non-acceptance or Repudiation </vt:lpstr>
      <vt:lpstr>Moving To Chicago 3</vt:lpstr>
      <vt:lpstr>Left to the Tutorials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547</cp:revision>
  <dcterms:created xsi:type="dcterms:W3CDTF">2004-02-06T21:25:14Z</dcterms:created>
  <dcterms:modified xsi:type="dcterms:W3CDTF">2021-10-06T18:35:32Z</dcterms:modified>
</cp:coreProperties>
</file>